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notesMasterIdLst>
    <p:notesMasterId r:id="rId25"/>
  </p:notesMasterIdLst>
  <p:sldIdLst>
    <p:sldId id="256" r:id="rId2"/>
    <p:sldId id="257" r:id="rId3"/>
    <p:sldId id="258" r:id="rId4"/>
    <p:sldId id="259" r:id="rId5"/>
    <p:sldId id="260" r:id="rId6"/>
    <p:sldId id="306" r:id="rId7"/>
    <p:sldId id="307" r:id="rId8"/>
    <p:sldId id="291" r:id="rId9"/>
    <p:sldId id="308" r:id="rId10"/>
    <p:sldId id="292" r:id="rId11"/>
    <p:sldId id="293" r:id="rId12"/>
    <p:sldId id="294" r:id="rId13"/>
    <p:sldId id="295" r:id="rId14"/>
    <p:sldId id="296" r:id="rId15"/>
    <p:sldId id="297" r:id="rId16"/>
    <p:sldId id="261" r:id="rId17"/>
    <p:sldId id="262" r:id="rId18"/>
    <p:sldId id="263" r:id="rId19"/>
    <p:sldId id="302" r:id="rId20"/>
    <p:sldId id="271" r:id="rId21"/>
    <p:sldId id="264" r:id="rId22"/>
    <p:sldId id="304" r:id="rId23"/>
    <p:sldId id="305" r:id="rId24"/>
  </p:sldIdLst>
  <p:sldSz cx="9144000" cy="6858000" type="screen4x3"/>
  <p:notesSz cx="6858000" cy="9144000"/>
  <p:defaultTextStyle>
    <a:defPPr>
      <a:defRPr lang="es-MX"/>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000000"/>
    <a:srgbClr val="FF0000"/>
    <a:srgbClr val="00FF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21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8FC680-46CC-4F2C-889C-C8FCC846DECB}" type="datetimeFigureOut">
              <a:rPr lang="es-ES" smtClean="0"/>
              <a:pPr/>
              <a:t>06/06/2009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C44AEB-244D-45FB-9C4A-8A4AE8F69750}"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9C44AEB-244D-45FB-9C4A-8A4AE8F69750}" type="slidenum">
              <a:rPr lang="es-ES" smtClean="0"/>
              <a:pPr/>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9C44AEB-244D-45FB-9C4A-8A4AE8F69750}" type="slidenum">
              <a:rPr lang="es-ES" smtClean="0"/>
              <a:pPr/>
              <a:t>10</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9C44AEB-244D-45FB-9C4A-8A4AE8F69750}" type="slidenum">
              <a:rPr lang="es-ES" smtClean="0"/>
              <a:pPr/>
              <a:t>11</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9C44AEB-244D-45FB-9C4A-8A4AE8F69750}" type="slidenum">
              <a:rPr lang="es-ES" smtClean="0"/>
              <a:pPr/>
              <a:t>12</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9C44AEB-244D-45FB-9C4A-8A4AE8F69750}" type="slidenum">
              <a:rPr lang="es-ES" smtClean="0"/>
              <a:pPr/>
              <a:t>13</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9C44AEB-244D-45FB-9C4A-8A4AE8F69750}" type="slidenum">
              <a:rPr lang="es-ES" smtClean="0"/>
              <a:pPr/>
              <a:t>14</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9C44AEB-244D-45FB-9C4A-8A4AE8F69750}" type="slidenum">
              <a:rPr lang="es-ES" smtClean="0"/>
              <a:pPr/>
              <a:t>15</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9C44AEB-244D-45FB-9C4A-8A4AE8F69750}" type="slidenum">
              <a:rPr lang="es-ES" smtClean="0"/>
              <a:pPr/>
              <a:t>16</a:t>
            </a:fld>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9C44AEB-244D-45FB-9C4A-8A4AE8F69750}" type="slidenum">
              <a:rPr lang="es-ES" smtClean="0"/>
              <a:pPr/>
              <a:t>17</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9C44AEB-244D-45FB-9C4A-8A4AE8F69750}" type="slidenum">
              <a:rPr lang="es-ES" smtClean="0"/>
              <a:pPr/>
              <a:t>18</a:t>
            </a:fld>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9C44AEB-244D-45FB-9C4A-8A4AE8F69750}" type="slidenum">
              <a:rPr lang="es-ES" smtClean="0"/>
              <a:pPr/>
              <a:t>19</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9C44AEB-244D-45FB-9C4A-8A4AE8F69750}" type="slidenum">
              <a:rPr lang="es-ES" smtClean="0"/>
              <a:pPr/>
              <a:t>2</a:t>
            </a:fld>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9C44AEB-244D-45FB-9C4A-8A4AE8F69750}" type="slidenum">
              <a:rPr lang="es-ES" smtClean="0"/>
              <a:pPr/>
              <a:t>20</a:t>
            </a:fld>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9C44AEB-244D-45FB-9C4A-8A4AE8F69750}" type="slidenum">
              <a:rPr lang="es-ES" smtClean="0"/>
              <a:pPr/>
              <a:t>21</a:t>
            </a:fld>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9C44AEB-244D-45FB-9C4A-8A4AE8F69750}" type="slidenum">
              <a:rPr lang="es-ES" smtClean="0"/>
              <a:pPr/>
              <a:t>22</a:t>
            </a:fld>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993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3994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5C39394-9CF5-4DB1-9E47-464DF9525CF4}" type="slidenum">
              <a:rPr lang="en-US" smtClean="0"/>
              <a:pPr/>
              <a:t>23</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9C44AEB-244D-45FB-9C4A-8A4AE8F69750}" type="slidenum">
              <a:rPr lang="es-ES" smtClean="0"/>
              <a:pPr/>
              <a:t>3</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9C44AEB-244D-45FB-9C4A-8A4AE8F69750}" type="slidenum">
              <a:rPr lang="es-ES" smtClean="0"/>
              <a:pPr/>
              <a:t>4</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9C44AEB-244D-45FB-9C4A-8A4AE8F69750}" type="slidenum">
              <a:rPr lang="es-ES" smtClean="0"/>
              <a:pPr/>
              <a:t>5</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9C44AEB-244D-45FB-9C4A-8A4AE8F69750}" type="slidenum">
              <a:rPr lang="es-ES" smtClean="0"/>
              <a:pPr/>
              <a:t>6</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9C44AEB-244D-45FB-9C4A-8A4AE8F69750}" type="slidenum">
              <a:rPr lang="es-ES" smtClean="0"/>
              <a:pPr/>
              <a:t>7</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9C44AEB-244D-45FB-9C4A-8A4AE8F69750}" type="slidenum">
              <a:rPr lang="es-ES" smtClean="0"/>
              <a:pPr/>
              <a:t>8</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89C44AEB-244D-45FB-9C4A-8A4AE8F69750}" type="slidenum">
              <a:rPr lang="es-ES" smtClean="0"/>
              <a:pPr/>
              <a:t>9</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1266" name="Rectangle 2"/>
          <p:cNvSpPr>
            <a:spLocks noGrp="1" noRot="1" noChangeArrowheads="1"/>
          </p:cNvSpPr>
          <p:nvPr>
            <p:ph type="ctrTitle"/>
          </p:nvPr>
        </p:nvSpPr>
        <p:spPr>
          <a:xfrm>
            <a:off x="685800" y="1981200"/>
            <a:ext cx="7772400" cy="1600200"/>
          </a:xfrm>
        </p:spPr>
        <p:txBody>
          <a:bodyPr/>
          <a:lstStyle>
            <a:lvl1pPr>
              <a:defRPr/>
            </a:lvl1pPr>
          </a:lstStyle>
          <a:p>
            <a:r>
              <a:rPr lang="es-MX"/>
              <a:t>Haga clic para cambiar el estilo de título	</a:t>
            </a:r>
          </a:p>
        </p:txBody>
      </p:sp>
      <p:sp>
        <p:nvSpPr>
          <p:cNvPr id="11267" name="Rectangle 3"/>
          <p:cNvSpPr>
            <a:spLocks noGrp="1" noRot="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s-MX"/>
              <a:t>Haga clic para modificar el estilo de subtítulo del patrón</a:t>
            </a:r>
          </a:p>
        </p:txBody>
      </p:sp>
      <p:sp>
        <p:nvSpPr>
          <p:cNvPr id="11268" name="Rectangle 4"/>
          <p:cNvSpPr>
            <a:spLocks noGrp="1" noChangeArrowheads="1"/>
          </p:cNvSpPr>
          <p:nvPr>
            <p:ph type="dt" sz="quarter" idx="2"/>
          </p:nvPr>
        </p:nvSpPr>
        <p:spPr/>
        <p:txBody>
          <a:bodyPr/>
          <a:lstStyle>
            <a:lvl1pPr>
              <a:defRPr/>
            </a:lvl1pPr>
          </a:lstStyle>
          <a:p>
            <a:endParaRPr lang="es-MX"/>
          </a:p>
        </p:txBody>
      </p:sp>
      <p:sp>
        <p:nvSpPr>
          <p:cNvPr id="11269" name="Rectangle 5"/>
          <p:cNvSpPr>
            <a:spLocks noGrp="1" noChangeArrowheads="1"/>
          </p:cNvSpPr>
          <p:nvPr>
            <p:ph type="ftr" sz="quarter" idx="3"/>
          </p:nvPr>
        </p:nvSpPr>
        <p:spPr/>
        <p:txBody>
          <a:bodyPr/>
          <a:lstStyle>
            <a:lvl1pPr>
              <a:defRPr/>
            </a:lvl1pPr>
          </a:lstStyle>
          <a:p>
            <a:endParaRPr lang="es-MX"/>
          </a:p>
        </p:txBody>
      </p:sp>
      <p:sp>
        <p:nvSpPr>
          <p:cNvPr id="11270" name="Rectangle 6"/>
          <p:cNvSpPr>
            <a:spLocks noGrp="1" noChangeArrowheads="1"/>
          </p:cNvSpPr>
          <p:nvPr>
            <p:ph type="sldNum" sz="quarter" idx="4"/>
          </p:nvPr>
        </p:nvSpPr>
        <p:spPr/>
        <p:txBody>
          <a:bodyPr/>
          <a:lstStyle>
            <a:lvl1pPr>
              <a:defRPr/>
            </a:lvl1pPr>
          </a:lstStyle>
          <a:p>
            <a:fld id="{5C4B7698-1D84-453C-B9E5-5DB68590611C}" type="slidenum">
              <a:rPr lang="es-MX"/>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MX"/>
          </a:p>
        </p:txBody>
      </p:sp>
      <p:sp>
        <p:nvSpPr>
          <p:cNvPr id="5" name="4 Marcador de pie de página"/>
          <p:cNvSpPr>
            <a:spLocks noGrp="1"/>
          </p:cNvSpPr>
          <p:nvPr>
            <p:ph type="ftr" sz="quarter" idx="11"/>
          </p:nvPr>
        </p:nvSpPr>
        <p:spPr/>
        <p:txBody>
          <a:bodyPr/>
          <a:lstStyle>
            <a:lvl1pPr>
              <a:defRPr/>
            </a:lvl1pPr>
          </a:lstStyle>
          <a:p>
            <a:endParaRPr lang="es-MX"/>
          </a:p>
        </p:txBody>
      </p:sp>
      <p:sp>
        <p:nvSpPr>
          <p:cNvPr id="6" name="5 Marcador de número de diapositiva"/>
          <p:cNvSpPr>
            <a:spLocks noGrp="1"/>
          </p:cNvSpPr>
          <p:nvPr>
            <p:ph type="sldNum" sz="quarter" idx="12"/>
          </p:nvPr>
        </p:nvSpPr>
        <p:spPr/>
        <p:txBody>
          <a:bodyPr/>
          <a:lstStyle>
            <a:lvl1pPr>
              <a:defRPr/>
            </a:lvl1pPr>
          </a:lstStyle>
          <a:p>
            <a:fld id="{EF2F0016-C1B1-43F5-873E-D0102CA636DE}" type="slidenum">
              <a:rPr lang="es-MX"/>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07188" y="228600"/>
            <a:ext cx="2135187" cy="587057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301625" y="228600"/>
            <a:ext cx="6253163" cy="58705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MX"/>
          </a:p>
        </p:txBody>
      </p:sp>
      <p:sp>
        <p:nvSpPr>
          <p:cNvPr id="5" name="4 Marcador de pie de página"/>
          <p:cNvSpPr>
            <a:spLocks noGrp="1"/>
          </p:cNvSpPr>
          <p:nvPr>
            <p:ph type="ftr" sz="quarter" idx="11"/>
          </p:nvPr>
        </p:nvSpPr>
        <p:spPr/>
        <p:txBody>
          <a:bodyPr/>
          <a:lstStyle>
            <a:lvl1pPr>
              <a:defRPr/>
            </a:lvl1pPr>
          </a:lstStyle>
          <a:p>
            <a:endParaRPr lang="es-MX"/>
          </a:p>
        </p:txBody>
      </p:sp>
      <p:sp>
        <p:nvSpPr>
          <p:cNvPr id="6" name="5 Marcador de número de diapositiva"/>
          <p:cNvSpPr>
            <a:spLocks noGrp="1"/>
          </p:cNvSpPr>
          <p:nvPr>
            <p:ph type="sldNum" sz="quarter" idx="12"/>
          </p:nvPr>
        </p:nvSpPr>
        <p:spPr/>
        <p:txBody>
          <a:bodyPr/>
          <a:lstStyle>
            <a:lvl1pPr>
              <a:defRPr/>
            </a:lvl1pPr>
          </a:lstStyle>
          <a:p>
            <a:fld id="{281C6C3F-7967-44A4-A120-8EC3F7DD702B}" type="slidenum">
              <a:rPr lang="es-MX"/>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MX"/>
          </a:p>
        </p:txBody>
      </p:sp>
      <p:sp>
        <p:nvSpPr>
          <p:cNvPr id="5" name="4 Marcador de pie de página"/>
          <p:cNvSpPr>
            <a:spLocks noGrp="1"/>
          </p:cNvSpPr>
          <p:nvPr>
            <p:ph type="ftr" sz="quarter" idx="11"/>
          </p:nvPr>
        </p:nvSpPr>
        <p:spPr/>
        <p:txBody>
          <a:bodyPr/>
          <a:lstStyle>
            <a:lvl1pPr>
              <a:defRPr/>
            </a:lvl1pPr>
          </a:lstStyle>
          <a:p>
            <a:endParaRPr lang="es-MX"/>
          </a:p>
        </p:txBody>
      </p:sp>
      <p:sp>
        <p:nvSpPr>
          <p:cNvPr id="6" name="5 Marcador de número de diapositiva"/>
          <p:cNvSpPr>
            <a:spLocks noGrp="1"/>
          </p:cNvSpPr>
          <p:nvPr>
            <p:ph type="sldNum" sz="quarter" idx="12"/>
          </p:nvPr>
        </p:nvSpPr>
        <p:spPr/>
        <p:txBody>
          <a:bodyPr/>
          <a:lstStyle>
            <a:lvl1pPr>
              <a:defRPr/>
            </a:lvl1pPr>
          </a:lstStyle>
          <a:p>
            <a:fld id="{3F0FCD67-8935-4833-99DB-82A6A9FF9A59}" type="slidenum">
              <a:rPr lang="es-MX"/>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MX"/>
          </a:p>
        </p:txBody>
      </p:sp>
      <p:sp>
        <p:nvSpPr>
          <p:cNvPr id="5" name="4 Marcador de pie de página"/>
          <p:cNvSpPr>
            <a:spLocks noGrp="1"/>
          </p:cNvSpPr>
          <p:nvPr>
            <p:ph type="ftr" sz="quarter" idx="11"/>
          </p:nvPr>
        </p:nvSpPr>
        <p:spPr/>
        <p:txBody>
          <a:bodyPr/>
          <a:lstStyle>
            <a:lvl1pPr>
              <a:defRPr/>
            </a:lvl1pPr>
          </a:lstStyle>
          <a:p>
            <a:endParaRPr lang="es-MX"/>
          </a:p>
        </p:txBody>
      </p:sp>
      <p:sp>
        <p:nvSpPr>
          <p:cNvPr id="6" name="5 Marcador de número de diapositiva"/>
          <p:cNvSpPr>
            <a:spLocks noGrp="1"/>
          </p:cNvSpPr>
          <p:nvPr>
            <p:ph type="sldNum" sz="quarter" idx="12"/>
          </p:nvPr>
        </p:nvSpPr>
        <p:spPr/>
        <p:txBody>
          <a:bodyPr/>
          <a:lstStyle>
            <a:lvl1pPr>
              <a:defRPr/>
            </a:lvl1pPr>
          </a:lstStyle>
          <a:p>
            <a:fld id="{2B05DE4F-E8D4-4891-A751-A76942FC7A4A}" type="slidenum">
              <a:rPr lang="es-MX"/>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301625" y="1676400"/>
            <a:ext cx="4194175" cy="4422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76400"/>
            <a:ext cx="4194175" cy="4422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MX"/>
          </a:p>
        </p:txBody>
      </p:sp>
      <p:sp>
        <p:nvSpPr>
          <p:cNvPr id="6" name="5 Marcador de pie de página"/>
          <p:cNvSpPr>
            <a:spLocks noGrp="1"/>
          </p:cNvSpPr>
          <p:nvPr>
            <p:ph type="ftr" sz="quarter" idx="11"/>
          </p:nvPr>
        </p:nvSpPr>
        <p:spPr/>
        <p:txBody>
          <a:bodyPr/>
          <a:lstStyle>
            <a:lvl1pPr>
              <a:defRPr/>
            </a:lvl1pPr>
          </a:lstStyle>
          <a:p>
            <a:endParaRPr lang="es-MX"/>
          </a:p>
        </p:txBody>
      </p:sp>
      <p:sp>
        <p:nvSpPr>
          <p:cNvPr id="7" name="6 Marcador de número de diapositiva"/>
          <p:cNvSpPr>
            <a:spLocks noGrp="1"/>
          </p:cNvSpPr>
          <p:nvPr>
            <p:ph type="sldNum" sz="quarter" idx="12"/>
          </p:nvPr>
        </p:nvSpPr>
        <p:spPr/>
        <p:txBody>
          <a:bodyPr/>
          <a:lstStyle>
            <a:lvl1pPr>
              <a:defRPr/>
            </a:lvl1pPr>
          </a:lstStyle>
          <a:p>
            <a:fld id="{3B25CE98-E547-4BDF-8DD9-8383FBA54AFB}" type="slidenum">
              <a:rPr lang="es-MX"/>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MX"/>
          </a:p>
        </p:txBody>
      </p:sp>
      <p:sp>
        <p:nvSpPr>
          <p:cNvPr id="8" name="7 Marcador de pie de página"/>
          <p:cNvSpPr>
            <a:spLocks noGrp="1"/>
          </p:cNvSpPr>
          <p:nvPr>
            <p:ph type="ftr" sz="quarter" idx="11"/>
          </p:nvPr>
        </p:nvSpPr>
        <p:spPr/>
        <p:txBody>
          <a:bodyPr/>
          <a:lstStyle>
            <a:lvl1pPr>
              <a:defRPr/>
            </a:lvl1pPr>
          </a:lstStyle>
          <a:p>
            <a:endParaRPr lang="es-MX"/>
          </a:p>
        </p:txBody>
      </p:sp>
      <p:sp>
        <p:nvSpPr>
          <p:cNvPr id="9" name="8 Marcador de número de diapositiva"/>
          <p:cNvSpPr>
            <a:spLocks noGrp="1"/>
          </p:cNvSpPr>
          <p:nvPr>
            <p:ph type="sldNum" sz="quarter" idx="12"/>
          </p:nvPr>
        </p:nvSpPr>
        <p:spPr/>
        <p:txBody>
          <a:bodyPr/>
          <a:lstStyle>
            <a:lvl1pPr>
              <a:defRPr/>
            </a:lvl1pPr>
          </a:lstStyle>
          <a:p>
            <a:fld id="{B5AB4DD3-8049-4DD2-8CD5-C8A199153170}" type="slidenum">
              <a:rPr lang="es-MX"/>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MX"/>
          </a:p>
        </p:txBody>
      </p:sp>
      <p:sp>
        <p:nvSpPr>
          <p:cNvPr id="4" name="3 Marcador de pie de página"/>
          <p:cNvSpPr>
            <a:spLocks noGrp="1"/>
          </p:cNvSpPr>
          <p:nvPr>
            <p:ph type="ftr" sz="quarter" idx="11"/>
          </p:nvPr>
        </p:nvSpPr>
        <p:spPr/>
        <p:txBody>
          <a:bodyPr/>
          <a:lstStyle>
            <a:lvl1pPr>
              <a:defRPr/>
            </a:lvl1pPr>
          </a:lstStyle>
          <a:p>
            <a:endParaRPr lang="es-MX"/>
          </a:p>
        </p:txBody>
      </p:sp>
      <p:sp>
        <p:nvSpPr>
          <p:cNvPr id="5" name="4 Marcador de número de diapositiva"/>
          <p:cNvSpPr>
            <a:spLocks noGrp="1"/>
          </p:cNvSpPr>
          <p:nvPr>
            <p:ph type="sldNum" sz="quarter" idx="12"/>
          </p:nvPr>
        </p:nvSpPr>
        <p:spPr/>
        <p:txBody>
          <a:bodyPr/>
          <a:lstStyle>
            <a:lvl1pPr>
              <a:defRPr/>
            </a:lvl1pPr>
          </a:lstStyle>
          <a:p>
            <a:fld id="{FFCCD523-7FCC-41D6-96DA-8E9CEEF68A19}" type="slidenum">
              <a:rPr lang="es-MX"/>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MX"/>
          </a:p>
        </p:txBody>
      </p:sp>
      <p:sp>
        <p:nvSpPr>
          <p:cNvPr id="3" name="2 Marcador de pie de página"/>
          <p:cNvSpPr>
            <a:spLocks noGrp="1"/>
          </p:cNvSpPr>
          <p:nvPr>
            <p:ph type="ftr" sz="quarter" idx="11"/>
          </p:nvPr>
        </p:nvSpPr>
        <p:spPr/>
        <p:txBody>
          <a:bodyPr/>
          <a:lstStyle>
            <a:lvl1pPr>
              <a:defRPr/>
            </a:lvl1pPr>
          </a:lstStyle>
          <a:p>
            <a:endParaRPr lang="es-MX"/>
          </a:p>
        </p:txBody>
      </p:sp>
      <p:sp>
        <p:nvSpPr>
          <p:cNvPr id="4" name="3 Marcador de número de diapositiva"/>
          <p:cNvSpPr>
            <a:spLocks noGrp="1"/>
          </p:cNvSpPr>
          <p:nvPr>
            <p:ph type="sldNum" sz="quarter" idx="12"/>
          </p:nvPr>
        </p:nvSpPr>
        <p:spPr/>
        <p:txBody>
          <a:bodyPr/>
          <a:lstStyle>
            <a:lvl1pPr>
              <a:defRPr/>
            </a:lvl1pPr>
          </a:lstStyle>
          <a:p>
            <a:fld id="{92C7955F-8F93-4CE4-9340-96BFDE9B2ED4}" type="slidenum">
              <a:rPr lang="es-MX"/>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MX"/>
          </a:p>
        </p:txBody>
      </p:sp>
      <p:sp>
        <p:nvSpPr>
          <p:cNvPr id="6" name="5 Marcador de pie de página"/>
          <p:cNvSpPr>
            <a:spLocks noGrp="1"/>
          </p:cNvSpPr>
          <p:nvPr>
            <p:ph type="ftr" sz="quarter" idx="11"/>
          </p:nvPr>
        </p:nvSpPr>
        <p:spPr/>
        <p:txBody>
          <a:bodyPr/>
          <a:lstStyle>
            <a:lvl1pPr>
              <a:defRPr/>
            </a:lvl1pPr>
          </a:lstStyle>
          <a:p>
            <a:endParaRPr lang="es-MX"/>
          </a:p>
        </p:txBody>
      </p:sp>
      <p:sp>
        <p:nvSpPr>
          <p:cNvPr id="7" name="6 Marcador de número de diapositiva"/>
          <p:cNvSpPr>
            <a:spLocks noGrp="1"/>
          </p:cNvSpPr>
          <p:nvPr>
            <p:ph type="sldNum" sz="quarter" idx="12"/>
          </p:nvPr>
        </p:nvSpPr>
        <p:spPr/>
        <p:txBody>
          <a:bodyPr/>
          <a:lstStyle>
            <a:lvl1pPr>
              <a:defRPr/>
            </a:lvl1pPr>
          </a:lstStyle>
          <a:p>
            <a:fld id="{1CFDC671-7EC1-4CD2-A40E-7A401638C4A7}" type="slidenum">
              <a:rPr lang="es-MX"/>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MX"/>
          </a:p>
        </p:txBody>
      </p:sp>
      <p:sp>
        <p:nvSpPr>
          <p:cNvPr id="6" name="5 Marcador de pie de página"/>
          <p:cNvSpPr>
            <a:spLocks noGrp="1"/>
          </p:cNvSpPr>
          <p:nvPr>
            <p:ph type="ftr" sz="quarter" idx="11"/>
          </p:nvPr>
        </p:nvSpPr>
        <p:spPr/>
        <p:txBody>
          <a:bodyPr/>
          <a:lstStyle>
            <a:lvl1pPr>
              <a:defRPr/>
            </a:lvl1pPr>
          </a:lstStyle>
          <a:p>
            <a:endParaRPr lang="es-MX"/>
          </a:p>
        </p:txBody>
      </p:sp>
      <p:sp>
        <p:nvSpPr>
          <p:cNvPr id="7" name="6 Marcador de número de diapositiva"/>
          <p:cNvSpPr>
            <a:spLocks noGrp="1"/>
          </p:cNvSpPr>
          <p:nvPr>
            <p:ph type="sldNum" sz="quarter" idx="12"/>
          </p:nvPr>
        </p:nvSpPr>
        <p:spPr/>
        <p:txBody>
          <a:bodyPr/>
          <a:lstStyle>
            <a:lvl1pPr>
              <a:defRPr/>
            </a:lvl1pPr>
          </a:lstStyle>
          <a:p>
            <a:fld id="{54F85D52-DB22-42D3-8B15-9B4417D325AF}" type="slidenum">
              <a:rPr lang="es-MX"/>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Rot="1" noChangeArrowheads="1"/>
          </p:cNvSpPr>
          <p:nvPr>
            <p:ph type="title"/>
          </p:nvPr>
        </p:nvSpPr>
        <p:spPr bwMode="auto">
          <a:xfrm>
            <a:off x="301625" y="228600"/>
            <a:ext cx="8510588" cy="13255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MX" smtClean="0"/>
              <a:t>Haga clic para cambiar el estilo de título	</a:t>
            </a:r>
          </a:p>
        </p:txBody>
      </p:sp>
      <p:sp>
        <p:nvSpPr>
          <p:cNvPr id="10243" name="Rectangle 3"/>
          <p:cNvSpPr>
            <a:spLocks noGrp="1" noRot="1" noChangeArrowheads="1"/>
          </p:cNvSpPr>
          <p:nvPr>
            <p:ph type="body" idx="1"/>
          </p:nvPr>
        </p:nvSpPr>
        <p:spPr bwMode="auto">
          <a:xfrm>
            <a:off x="301625" y="1676400"/>
            <a:ext cx="8540750" cy="4422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MX" smtClean="0"/>
              <a:t>Haga clic para modificar el estilo de texto del patrón</a:t>
            </a:r>
          </a:p>
          <a:p>
            <a:pPr lvl="1"/>
            <a:r>
              <a:rPr lang="es-MX" smtClean="0"/>
              <a:t>Segundo nivel</a:t>
            </a:r>
          </a:p>
          <a:p>
            <a:pPr lvl="2"/>
            <a:r>
              <a:rPr lang="es-MX" smtClean="0"/>
              <a:t>Tercer nivel</a:t>
            </a:r>
          </a:p>
          <a:p>
            <a:pPr lvl="3"/>
            <a:r>
              <a:rPr lang="es-MX" smtClean="0"/>
              <a:t>Cuarto nivel</a:t>
            </a:r>
          </a:p>
          <a:p>
            <a:pPr lvl="4"/>
            <a:r>
              <a:rPr lang="es-MX" smtClean="0"/>
              <a:t>Quinto nivel</a:t>
            </a:r>
          </a:p>
        </p:txBody>
      </p:sp>
      <p:sp>
        <p:nvSpPr>
          <p:cNvPr id="10244" name="Rectangle 4"/>
          <p:cNvSpPr>
            <a:spLocks noGrp="1" noChangeArrowheads="1"/>
          </p:cNvSpPr>
          <p:nvPr>
            <p:ph type="dt" sz="half" idx="2"/>
          </p:nvPr>
        </p:nvSpPr>
        <p:spPr bwMode="auto">
          <a:xfrm>
            <a:off x="304800" y="6245225"/>
            <a:ext cx="22860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defRPr>
            </a:lvl1pPr>
          </a:lstStyle>
          <a:p>
            <a:endParaRPr lang="es-MX"/>
          </a:p>
        </p:txBody>
      </p:sp>
      <p:sp>
        <p:nvSpPr>
          <p:cNvPr id="1024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defRPr>
            </a:lvl1pPr>
          </a:lstStyle>
          <a:p>
            <a:endParaRPr lang="es-MX"/>
          </a:p>
        </p:txBody>
      </p:sp>
      <p:sp>
        <p:nvSpPr>
          <p:cNvPr id="10246" name="Rectangle 6"/>
          <p:cNvSpPr>
            <a:spLocks noGrp="1" noChangeArrowheads="1"/>
          </p:cNvSpPr>
          <p:nvPr>
            <p:ph type="sldNum" sz="quarter" idx="4"/>
          </p:nvPr>
        </p:nvSpPr>
        <p:spPr bwMode="auto">
          <a:xfrm>
            <a:off x="6553200" y="6245225"/>
            <a:ext cx="22860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defRPr>
            </a:lvl1pPr>
          </a:lstStyle>
          <a:p>
            <a:fld id="{0D0A3F0F-DA8B-4104-B430-932B34343F0E}" type="slidenum">
              <a:rPr lang="es-MX"/>
              <a:pPr/>
              <a:t>‹Nº›</a:t>
            </a:fld>
            <a:endParaRPr lang="es-MX"/>
          </a:p>
        </p:txBody>
      </p:sp>
    </p:spTree>
  </p:cSld>
  <p:clrMap bg1="dk2" tx1="lt1" bg2="dk1"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16.gif"/></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wmf"/></Relationships>
</file>

<file path=ppt/slides/_rels/slide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http://tbn0.google.com/images?q=tbn:YucTiYtI-n8DWM:http://infoalternativa.com.ar/hoy/images/stories/stories/varios3/indigenas.jpg" TargetMode="External"/><Relationship Id="rId5" Type="http://schemas.openxmlformats.org/officeDocument/2006/relationships/image" Target="../media/image9.jpeg"/><Relationship Id="rId4" Type="http://schemas.openxmlformats.org/officeDocument/2006/relationships/hyperlink" Target="http://infoalternativa.com.ar/hoy/images/stories/stories/varios3/indigenas.jpg"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Rot="1" noChangeArrowheads="1"/>
          </p:cNvSpPr>
          <p:nvPr>
            <p:ph type="ctrTitle"/>
          </p:nvPr>
        </p:nvSpPr>
        <p:spPr>
          <a:xfrm>
            <a:off x="685800" y="1471610"/>
            <a:ext cx="7772400" cy="1600200"/>
          </a:xfrm>
        </p:spPr>
        <p:txBody>
          <a:bodyPr/>
          <a:lstStyle/>
          <a:p>
            <a:r>
              <a:rPr lang="es-MX" b="1" dirty="0"/>
              <a:t>DISCRIMINACION – RACISMO - XENOFOBIA</a:t>
            </a:r>
          </a:p>
        </p:txBody>
      </p:sp>
      <p:sp>
        <p:nvSpPr>
          <p:cNvPr id="2051" name="Rectangle 3"/>
          <p:cNvSpPr>
            <a:spLocks noGrp="1" noRot="1" noChangeArrowheads="1"/>
          </p:cNvSpPr>
          <p:nvPr>
            <p:ph type="subTitle" idx="1"/>
          </p:nvPr>
        </p:nvSpPr>
        <p:spPr>
          <a:xfrm>
            <a:off x="1371600" y="3357562"/>
            <a:ext cx="6400800" cy="1752600"/>
          </a:xfrm>
        </p:spPr>
        <p:txBody>
          <a:bodyPr/>
          <a:lstStyle/>
          <a:p>
            <a:r>
              <a:rPr lang="es-MX" dirty="0"/>
              <a:t>Dra. Yolanda Ramírez Villacorta</a:t>
            </a:r>
          </a:p>
        </p:txBody>
      </p:sp>
      <p:pic>
        <p:nvPicPr>
          <p:cNvPr id="47106" name="Picture 2" descr="http://www.universia.edu.pe/_descargas/7/9/racismo.jpg"/>
          <p:cNvPicPr>
            <a:picLocks noChangeAspect="1" noChangeArrowheads="1"/>
          </p:cNvPicPr>
          <p:nvPr/>
        </p:nvPicPr>
        <p:blipFill>
          <a:blip r:embed="rId3"/>
          <a:srcRect/>
          <a:stretch>
            <a:fillRect/>
          </a:stretch>
        </p:blipFill>
        <p:spPr bwMode="auto">
          <a:xfrm>
            <a:off x="3143240" y="4214818"/>
            <a:ext cx="3025609" cy="214314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500" decel="50000" fill="hold">
                                          <p:stCondLst>
                                            <p:cond delay="0"/>
                                          </p:stCondLst>
                                        </p:cTn>
                                        <p:tgtEl>
                                          <p:spTgt spid="2050"/>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050"/>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050"/>
                                        </p:tgtEl>
                                        <p:attrNameLst>
                                          <p:attrName>ppt_w</p:attrName>
                                        </p:attrNameLst>
                                      </p:cBhvr>
                                      <p:tavLst>
                                        <p:tav tm="0">
                                          <p:val>
                                            <p:strVal val="#ppt_w*.05"/>
                                          </p:val>
                                        </p:tav>
                                        <p:tav tm="100000">
                                          <p:val>
                                            <p:strVal val="#ppt_w"/>
                                          </p:val>
                                        </p:tav>
                                      </p:tavLst>
                                    </p:anim>
                                    <p:anim calcmode="lin" valueType="num">
                                      <p:cBhvr>
                                        <p:cTn id="10" dur="1000" fill="hold"/>
                                        <p:tgtEl>
                                          <p:spTgt spid="2050"/>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050"/>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050"/>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050"/>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050"/>
                                        </p:tgtEl>
                                      </p:cBhvr>
                                    </p:animEffect>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2051">
                                            <p:txEl>
                                              <p:pRg st="0" end="0"/>
                                            </p:txEl>
                                          </p:spTgt>
                                        </p:tgtEl>
                                        <p:attrNameLst>
                                          <p:attrName>style.visibility</p:attrName>
                                        </p:attrNameLst>
                                      </p:cBhvr>
                                      <p:to>
                                        <p:strVal val="visible"/>
                                      </p:to>
                                    </p:set>
                                    <p:animEffect transition="in" filter="fade">
                                      <p:cBhvr>
                                        <p:cTn id="18" dur="1000"/>
                                        <p:tgtEl>
                                          <p:spTgt spid="2051">
                                            <p:txEl>
                                              <p:pRg st="0" end="0"/>
                                            </p:txEl>
                                          </p:spTgt>
                                        </p:tgtEl>
                                      </p:cBhvr>
                                    </p:animEffect>
                                    <p:anim calcmode="lin" valueType="num">
                                      <p:cBhvr>
                                        <p:cTn id="19" dur="1000" fill="hold"/>
                                        <p:tgtEl>
                                          <p:spTgt spid="2051">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205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rrowheads="1"/>
          </p:cNvSpPr>
          <p:nvPr>
            <p:ph type="title"/>
          </p:nvPr>
        </p:nvSpPr>
        <p:spPr/>
        <p:txBody>
          <a:bodyPr/>
          <a:lstStyle/>
          <a:p>
            <a:r>
              <a:rPr lang="es-PE" sz="4000" b="1" dirty="0"/>
              <a:t>DISCRIMINACION Y EDUCACION</a:t>
            </a:r>
            <a:endParaRPr lang="es-ES" sz="4000" b="1" dirty="0"/>
          </a:p>
        </p:txBody>
      </p:sp>
      <p:sp>
        <p:nvSpPr>
          <p:cNvPr id="55299" name="Rectangle 3"/>
          <p:cNvSpPr>
            <a:spLocks noGrp="1" noRot="1" noChangeArrowheads="1"/>
          </p:cNvSpPr>
          <p:nvPr>
            <p:ph type="body" idx="1"/>
          </p:nvPr>
        </p:nvSpPr>
        <p:spPr>
          <a:xfrm>
            <a:off x="301625" y="1357298"/>
            <a:ext cx="8540750" cy="4422775"/>
          </a:xfrm>
        </p:spPr>
        <p:txBody>
          <a:bodyPr/>
          <a:lstStyle/>
          <a:p>
            <a:r>
              <a:rPr lang="es-ES" sz="2800" dirty="0"/>
              <a:t>La escuela ha servido para introducir la cultura moderna occidental como parte de una propuesta de cambio radical y de ruptura con la cultura andina colonial.</a:t>
            </a:r>
          </a:p>
          <a:p>
            <a:r>
              <a:rPr lang="es-ES" sz="2800" dirty="0"/>
              <a:t>Intelectuales y políticos vieron en la educación la forma de integrar al país y hacerlo progresar </a:t>
            </a:r>
          </a:p>
          <a:p>
            <a:r>
              <a:rPr lang="es-ES" sz="2800" b="1" i="1" dirty="0">
                <a:solidFill>
                  <a:srgbClr val="FFFF00"/>
                </a:solidFill>
              </a:rPr>
              <a:t>PERO LA INTEGRACION SOCIAL FUE ENTENDIDA COMO OCCIDENTALIZACION.</a:t>
            </a:r>
          </a:p>
        </p:txBody>
      </p:sp>
      <p:pic>
        <p:nvPicPr>
          <p:cNvPr id="55300" name="Picture 4" descr="CA3QBABS"/>
          <p:cNvPicPr>
            <a:picLocks noChangeAspect="1" noChangeArrowheads="1"/>
          </p:cNvPicPr>
          <p:nvPr/>
        </p:nvPicPr>
        <p:blipFill>
          <a:blip r:embed="rId3"/>
          <a:srcRect/>
          <a:stretch>
            <a:fillRect/>
          </a:stretch>
        </p:blipFill>
        <p:spPr bwMode="auto">
          <a:xfrm>
            <a:off x="3714744" y="5070371"/>
            <a:ext cx="2805116" cy="178762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298"/>
                                        </p:tgtEl>
                                        <p:attrNameLst>
                                          <p:attrName>style.visibility</p:attrName>
                                        </p:attrNameLst>
                                      </p:cBhvr>
                                      <p:to>
                                        <p:strVal val="visible"/>
                                      </p:to>
                                    </p:set>
                                    <p:animEffect transition="in" filter="fade">
                                      <p:cBhvr>
                                        <p:cTn id="7" dur="500"/>
                                        <p:tgtEl>
                                          <p:spTgt spid="55298"/>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55299">
                                            <p:txEl>
                                              <p:pRg st="0" end="0"/>
                                            </p:txEl>
                                          </p:spTgt>
                                        </p:tgtEl>
                                        <p:attrNameLst>
                                          <p:attrName>style.visibility</p:attrName>
                                        </p:attrNameLst>
                                      </p:cBhvr>
                                      <p:to>
                                        <p:strVal val="visible"/>
                                      </p:to>
                                    </p:set>
                                    <p:animEffect transition="in" filter="dissolve">
                                      <p:cBhvr>
                                        <p:cTn id="11" dur="500"/>
                                        <p:tgtEl>
                                          <p:spTgt spid="55299">
                                            <p:txEl>
                                              <p:pRg st="0" end="0"/>
                                            </p:txEl>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55299">
                                            <p:txEl>
                                              <p:pRg st="1" end="1"/>
                                            </p:txEl>
                                          </p:spTgt>
                                        </p:tgtEl>
                                        <p:attrNameLst>
                                          <p:attrName>style.visibility</p:attrName>
                                        </p:attrNameLst>
                                      </p:cBhvr>
                                      <p:to>
                                        <p:strVal val="visible"/>
                                      </p:to>
                                    </p:set>
                                    <p:animEffect transition="in" filter="dissolve">
                                      <p:cBhvr>
                                        <p:cTn id="15" dur="500"/>
                                        <p:tgtEl>
                                          <p:spTgt spid="55299">
                                            <p:txEl>
                                              <p:pRg st="1" end="1"/>
                                            </p:txEl>
                                          </p:spTgt>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55299">
                                            <p:txEl>
                                              <p:pRg st="2" end="2"/>
                                            </p:txEl>
                                          </p:spTgt>
                                        </p:tgtEl>
                                        <p:attrNameLst>
                                          <p:attrName>style.visibility</p:attrName>
                                        </p:attrNameLst>
                                      </p:cBhvr>
                                      <p:to>
                                        <p:strVal val="visible"/>
                                      </p:to>
                                    </p:set>
                                    <p:animEffect transition="in" filter="dissolve">
                                      <p:cBhvr>
                                        <p:cTn id="19" dur="500"/>
                                        <p:tgtEl>
                                          <p:spTgt spid="5529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p:bldP spid="5529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rrowheads="1"/>
          </p:cNvSpPr>
          <p:nvPr>
            <p:ph type="title"/>
          </p:nvPr>
        </p:nvSpPr>
        <p:spPr/>
        <p:txBody>
          <a:bodyPr/>
          <a:lstStyle/>
          <a:p>
            <a:r>
              <a:rPr lang="es-ES" sz="4000" b="1" i="1"/>
              <a:t>PROPUESTA DEL SISTEMA EDUCATIVO</a:t>
            </a:r>
            <a:r>
              <a:rPr lang="es-ES" sz="4000" b="1"/>
              <a:t> </a:t>
            </a:r>
          </a:p>
        </p:txBody>
      </p:sp>
      <p:sp>
        <p:nvSpPr>
          <p:cNvPr id="56323" name="Rectangle 3"/>
          <p:cNvSpPr>
            <a:spLocks noGrp="1" noRot="1" noChangeArrowheads="1"/>
          </p:cNvSpPr>
          <p:nvPr>
            <p:ph type="body" idx="1"/>
          </p:nvPr>
        </p:nvSpPr>
        <p:spPr>
          <a:xfrm>
            <a:off x="301625" y="1676400"/>
            <a:ext cx="8540750" cy="1681163"/>
          </a:xfrm>
        </p:spPr>
        <p:txBody>
          <a:bodyPr/>
          <a:lstStyle/>
          <a:p>
            <a:r>
              <a:rPr lang="es-ES" i="1"/>
              <a:t>ATRASO = CULTURA INDIGENA</a:t>
            </a:r>
          </a:p>
          <a:p>
            <a:r>
              <a:rPr lang="es-ES" i="1"/>
              <a:t>PROGRESO = RENUNCIA A LO ANDINO, ASUNCIÓN DE LO OCCIDENTAL</a:t>
            </a:r>
          </a:p>
        </p:txBody>
      </p:sp>
      <p:sp>
        <p:nvSpPr>
          <p:cNvPr id="56324" name="Text Box 4"/>
          <p:cNvSpPr txBox="1">
            <a:spLocks noChangeArrowheads="1"/>
          </p:cNvSpPr>
          <p:nvPr/>
        </p:nvSpPr>
        <p:spPr bwMode="auto">
          <a:xfrm>
            <a:off x="500034" y="3714752"/>
            <a:ext cx="8104216" cy="2862322"/>
          </a:xfrm>
          <a:prstGeom prst="rect">
            <a:avLst/>
          </a:prstGeom>
          <a:noFill/>
          <a:ln w="9525">
            <a:noFill/>
            <a:miter lim="800000"/>
            <a:headEnd/>
            <a:tailEnd/>
          </a:ln>
          <a:effectLst/>
        </p:spPr>
        <p:txBody>
          <a:bodyPr wrap="square">
            <a:spAutoFit/>
          </a:bodyPr>
          <a:lstStyle/>
          <a:p>
            <a:pPr>
              <a:spcBef>
                <a:spcPct val="50000"/>
              </a:spcBef>
            </a:pPr>
            <a:r>
              <a:rPr lang="es-ES" sz="2400" b="1" dirty="0">
                <a:solidFill>
                  <a:srgbClr val="FFFF00"/>
                </a:solidFill>
                <a:effectLst>
                  <a:outerShdw blurRad="38100" dist="38100" dir="2700000" algn="tl">
                    <a:srgbClr val="000000">
                      <a:alpha val="43137"/>
                    </a:srgbClr>
                  </a:outerShdw>
                </a:effectLst>
              </a:rPr>
              <a:t>La integración de la sociedad peruana, el sentimiento de solidaridad, sería resultado de homogenizar la cultura de todos en torno a lo “criollo moderno” y la cultura del “blanco – peruano”. </a:t>
            </a:r>
            <a:endParaRPr lang="es-ES" sz="2400" b="1" dirty="0" smtClean="0">
              <a:solidFill>
                <a:srgbClr val="FFFF00"/>
              </a:solidFill>
              <a:effectLst>
                <a:outerShdw blurRad="38100" dist="38100" dir="2700000" algn="tl">
                  <a:srgbClr val="000000">
                    <a:alpha val="43137"/>
                  </a:srgbClr>
                </a:outerShdw>
              </a:effectLst>
            </a:endParaRPr>
          </a:p>
          <a:p>
            <a:pPr>
              <a:spcBef>
                <a:spcPct val="50000"/>
              </a:spcBef>
            </a:pPr>
            <a:r>
              <a:rPr lang="es-ES" sz="2400" b="1" dirty="0" smtClean="0">
                <a:solidFill>
                  <a:srgbClr val="FFFF00"/>
                </a:solidFill>
                <a:effectLst>
                  <a:outerShdw blurRad="38100" dist="38100" dir="2700000" algn="tl">
                    <a:srgbClr val="000000">
                      <a:alpha val="43137"/>
                    </a:srgbClr>
                  </a:outerShdw>
                </a:effectLst>
              </a:rPr>
              <a:t>Esta </a:t>
            </a:r>
            <a:r>
              <a:rPr lang="es-ES" sz="2400" b="1" dirty="0">
                <a:solidFill>
                  <a:srgbClr val="FFFF00"/>
                </a:solidFill>
                <a:effectLst>
                  <a:outerShdw blurRad="38100" dist="38100" dir="2700000" algn="tl">
                    <a:srgbClr val="000000">
                      <a:alpha val="43137"/>
                    </a:srgbClr>
                  </a:outerShdw>
                </a:effectLst>
              </a:rPr>
              <a:t>propuesta ahora se encuentra en crisis ya que lo andino se resiste a desaparecer y comienza a adquirir mayor prestigio, inimaginable hace unos </a:t>
            </a:r>
            <a:r>
              <a:rPr lang="es-ES" sz="2400" b="1" dirty="0" smtClean="0">
                <a:solidFill>
                  <a:srgbClr val="FFFF00"/>
                </a:solidFill>
                <a:effectLst>
                  <a:outerShdw blurRad="38100" dist="38100" dir="2700000" algn="tl">
                    <a:srgbClr val="000000">
                      <a:alpha val="43137"/>
                    </a:srgbClr>
                  </a:outerShdw>
                </a:effectLst>
              </a:rPr>
              <a:t>30 </a:t>
            </a:r>
            <a:r>
              <a:rPr lang="es-ES" sz="2400" b="1" dirty="0">
                <a:solidFill>
                  <a:srgbClr val="FFFF00"/>
                </a:solidFill>
                <a:effectLst>
                  <a:outerShdw blurRad="38100" dist="38100" dir="2700000" algn="tl">
                    <a:srgbClr val="000000">
                      <a:alpha val="43137"/>
                    </a:srgbClr>
                  </a:outerShdw>
                </a:effectLst>
              </a:rPr>
              <a:t>años.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322"/>
                                        </p:tgtEl>
                                        <p:attrNameLst>
                                          <p:attrName>style.visibility</p:attrName>
                                        </p:attrNameLst>
                                      </p:cBhvr>
                                      <p:to>
                                        <p:strVal val="visible"/>
                                      </p:to>
                                    </p:set>
                                    <p:animEffect transition="in" filter="fade">
                                      <p:cBhvr>
                                        <p:cTn id="7" dur="500"/>
                                        <p:tgtEl>
                                          <p:spTgt spid="56322"/>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56323">
                                            <p:txEl>
                                              <p:pRg st="0" end="0"/>
                                            </p:txEl>
                                          </p:spTgt>
                                        </p:tgtEl>
                                        <p:attrNameLst>
                                          <p:attrName>style.visibility</p:attrName>
                                        </p:attrNameLst>
                                      </p:cBhvr>
                                      <p:to>
                                        <p:strVal val="visible"/>
                                      </p:to>
                                    </p:set>
                                    <p:animEffect transition="in" filter="fade">
                                      <p:cBhvr>
                                        <p:cTn id="11" dur="1000"/>
                                        <p:tgtEl>
                                          <p:spTgt spid="56323">
                                            <p:txEl>
                                              <p:pRg st="0" end="0"/>
                                            </p:txEl>
                                          </p:spTgt>
                                        </p:tgtEl>
                                      </p:cBhvr>
                                    </p:animEffect>
                                    <p:anim calcmode="lin" valueType="num">
                                      <p:cBhvr>
                                        <p:cTn id="12" dur="1000" fill="hold"/>
                                        <p:tgtEl>
                                          <p:spTgt spid="5632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5632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7" presetClass="entr" presetSubtype="0" fill="hold" grpId="0" nodeType="afterEffect">
                                  <p:stCondLst>
                                    <p:cond delay="0"/>
                                  </p:stCondLst>
                                  <p:childTnLst>
                                    <p:set>
                                      <p:cBhvr>
                                        <p:cTn id="16" dur="1" fill="hold">
                                          <p:stCondLst>
                                            <p:cond delay="0"/>
                                          </p:stCondLst>
                                        </p:cTn>
                                        <p:tgtEl>
                                          <p:spTgt spid="56323">
                                            <p:txEl>
                                              <p:pRg st="1" end="1"/>
                                            </p:txEl>
                                          </p:spTgt>
                                        </p:tgtEl>
                                        <p:attrNameLst>
                                          <p:attrName>style.visibility</p:attrName>
                                        </p:attrNameLst>
                                      </p:cBhvr>
                                      <p:to>
                                        <p:strVal val="visible"/>
                                      </p:to>
                                    </p:set>
                                    <p:animEffect transition="in" filter="fade">
                                      <p:cBhvr>
                                        <p:cTn id="17" dur="1000"/>
                                        <p:tgtEl>
                                          <p:spTgt spid="56323">
                                            <p:txEl>
                                              <p:pRg st="1" end="1"/>
                                            </p:txEl>
                                          </p:spTgt>
                                        </p:tgtEl>
                                      </p:cBhvr>
                                    </p:animEffect>
                                    <p:anim calcmode="lin" valueType="num">
                                      <p:cBhvr>
                                        <p:cTn id="18" dur="1000" fill="hold"/>
                                        <p:tgtEl>
                                          <p:spTgt spid="5632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56323">
                                            <p:txEl>
                                              <p:pRg st="1" end="1"/>
                                            </p:txEl>
                                          </p:spTgt>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1" fill="hold" grpId="0" nodeType="afterEffect">
                                  <p:stCondLst>
                                    <p:cond delay="0"/>
                                  </p:stCondLst>
                                  <p:childTnLst>
                                    <p:set>
                                      <p:cBhvr>
                                        <p:cTn id="22" dur="1" fill="hold">
                                          <p:stCondLst>
                                            <p:cond delay="0"/>
                                          </p:stCondLst>
                                        </p:cTn>
                                        <p:tgtEl>
                                          <p:spTgt spid="56324"/>
                                        </p:tgtEl>
                                        <p:attrNameLst>
                                          <p:attrName>style.visibility</p:attrName>
                                        </p:attrNameLst>
                                      </p:cBhvr>
                                      <p:to>
                                        <p:strVal val="visible"/>
                                      </p:to>
                                    </p:set>
                                    <p:animEffect transition="in" filter="wipe(up)">
                                      <p:cBhvr>
                                        <p:cTn id="23" dur="1000"/>
                                        <p:tgtEl>
                                          <p:spTgt spid="563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p:bldP spid="56323" grpId="0" build="p"/>
      <p:bldP spid="563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rrowheads="1"/>
          </p:cNvSpPr>
          <p:nvPr>
            <p:ph type="title"/>
          </p:nvPr>
        </p:nvSpPr>
        <p:spPr>
          <a:xfrm>
            <a:off x="684213" y="188913"/>
            <a:ext cx="7056437" cy="896937"/>
          </a:xfrm>
        </p:spPr>
        <p:txBody>
          <a:bodyPr/>
          <a:lstStyle/>
          <a:p>
            <a:r>
              <a:rPr lang="es-PE" sz="4000" b="1"/>
              <a:t>El “indio” y la educación</a:t>
            </a:r>
            <a:endParaRPr lang="es-ES" sz="4000" b="1"/>
          </a:p>
        </p:txBody>
      </p:sp>
      <p:sp>
        <p:nvSpPr>
          <p:cNvPr id="57347" name="Rectangle 3"/>
          <p:cNvSpPr>
            <a:spLocks noGrp="1" noRot="1" noChangeArrowheads="1"/>
          </p:cNvSpPr>
          <p:nvPr>
            <p:ph type="body" idx="1"/>
          </p:nvPr>
        </p:nvSpPr>
        <p:spPr>
          <a:xfrm>
            <a:off x="-7938" y="1341438"/>
            <a:ext cx="8180388" cy="4686300"/>
          </a:xfrm>
        </p:spPr>
        <p:txBody>
          <a:bodyPr/>
          <a:lstStyle/>
          <a:p>
            <a:r>
              <a:rPr lang="es-ES" sz="2800"/>
              <a:t>Muchos hacendados y autoridades locales (mistis) consideraron la educación como subversiva: </a:t>
            </a:r>
            <a:r>
              <a:rPr lang="es-ES" sz="2800" b="1">
                <a:solidFill>
                  <a:srgbClr val="FFFF00"/>
                </a:solidFill>
              </a:rPr>
              <a:t>“</a:t>
            </a:r>
            <a:r>
              <a:rPr lang="es-ES" sz="2800" b="1" i="1">
                <a:solidFill>
                  <a:srgbClr val="FFFF00"/>
                </a:solidFill>
              </a:rPr>
              <a:t>indio leído, indio perdido</a:t>
            </a:r>
            <a:r>
              <a:rPr lang="es-ES" sz="2800" b="1">
                <a:solidFill>
                  <a:srgbClr val="FFFF00"/>
                </a:solidFill>
              </a:rPr>
              <a:t>”.</a:t>
            </a:r>
          </a:p>
          <a:p>
            <a:endParaRPr lang="es-ES" sz="1200" b="1">
              <a:solidFill>
                <a:srgbClr val="FFFF00"/>
              </a:solidFill>
            </a:endParaRPr>
          </a:p>
          <a:p>
            <a:r>
              <a:rPr lang="es-ES" sz="2800" b="1"/>
              <a:t>Entre los intelectuales también hubo quienes se opusieron a la educación del indígena, pues consideraban que era un fracaso </a:t>
            </a:r>
            <a:r>
              <a:rPr lang="es-ES" sz="2800"/>
              <a:t>… Alejandro Deustua es un representante de esta idea </a:t>
            </a:r>
            <a:r>
              <a:rPr lang="es-ES" sz="2800" b="1">
                <a:solidFill>
                  <a:srgbClr val="FFFF00"/>
                </a:solidFill>
              </a:rPr>
              <a:t>“... el indio no es ni puede dejar de ser una máquina”</a:t>
            </a:r>
            <a:r>
              <a:rPr lang="es-ES" sz="2800"/>
              <a:t> (1937).</a:t>
            </a:r>
          </a:p>
        </p:txBody>
      </p:sp>
      <p:pic>
        <p:nvPicPr>
          <p:cNvPr id="57349" name="Picture 5" descr="peruano"/>
          <p:cNvPicPr>
            <a:picLocks noChangeAspect="1" noChangeArrowheads="1"/>
          </p:cNvPicPr>
          <p:nvPr/>
        </p:nvPicPr>
        <p:blipFill>
          <a:blip r:embed="rId3"/>
          <a:srcRect/>
          <a:stretch>
            <a:fillRect/>
          </a:stretch>
        </p:blipFill>
        <p:spPr bwMode="auto">
          <a:xfrm>
            <a:off x="7442200" y="1700213"/>
            <a:ext cx="1666875" cy="22320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7346"/>
                                        </p:tgtEl>
                                        <p:attrNameLst>
                                          <p:attrName>style.visibility</p:attrName>
                                        </p:attrNameLst>
                                      </p:cBhvr>
                                      <p:to>
                                        <p:strVal val="visible"/>
                                      </p:to>
                                    </p:set>
                                    <p:animEffect transition="in" filter="fade">
                                      <p:cBhvr>
                                        <p:cTn id="7" dur="500"/>
                                        <p:tgtEl>
                                          <p:spTgt spid="57346"/>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57347">
                                            <p:txEl>
                                              <p:pRg st="0" end="0"/>
                                            </p:txEl>
                                          </p:spTgt>
                                        </p:tgtEl>
                                        <p:attrNameLst>
                                          <p:attrName>style.visibility</p:attrName>
                                        </p:attrNameLst>
                                      </p:cBhvr>
                                      <p:to>
                                        <p:strVal val="visible"/>
                                      </p:to>
                                    </p:set>
                                    <p:animEffect transition="in" filter="fade">
                                      <p:cBhvr>
                                        <p:cTn id="11" dur="1000"/>
                                        <p:tgtEl>
                                          <p:spTgt spid="57347">
                                            <p:txEl>
                                              <p:pRg st="0" end="0"/>
                                            </p:txEl>
                                          </p:spTgt>
                                        </p:tgtEl>
                                      </p:cBhvr>
                                    </p:animEffect>
                                    <p:anim calcmode="lin" valueType="num">
                                      <p:cBhvr>
                                        <p:cTn id="12" dur="1000" fill="hold"/>
                                        <p:tgtEl>
                                          <p:spTgt spid="57347">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57347">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7" presetClass="entr" presetSubtype="0" fill="hold" grpId="0" nodeType="afterEffect">
                                  <p:stCondLst>
                                    <p:cond delay="0"/>
                                  </p:stCondLst>
                                  <p:childTnLst>
                                    <p:set>
                                      <p:cBhvr>
                                        <p:cTn id="16" dur="1" fill="hold">
                                          <p:stCondLst>
                                            <p:cond delay="0"/>
                                          </p:stCondLst>
                                        </p:cTn>
                                        <p:tgtEl>
                                          <p:spTgt spid="57347">
                                            <p:txEl>
                                              <p:pRg st="2" end="2"/>
                                            </p:txEl>
                                          </p:spTgt>
                                        </p:tgtEl>
                                        <p:attrNameLst>
                                          <p:attrName>style.visibility</p:attrName>
                                        </p:attrNameLst>
                                      </p:cBhvr>
                                      <p:to>
                                        <p:strVal val="visible"/>
                                      </p:to>
                                    </p:set>
                                    <p:animEffect transition="in" filter="fade">
                                      <p:cBhvr>
                                        <p:cTn id="17" dur="1000"/>
                                        <p:tgtEl>
                                          <p:spTgt spid="57347">
                                            <p:txEl>
                                              <p:pRg st="2" end="2"/>
                                            </p:txEl>
                                          </p:spTgt>
                                        </p:tgtEl>
                                      </p:cBhvr>
                                    </p:animEffect>
                                    <p:anim calcmode="lin" valueType="num">
                                      <p:cBhvr>
                                        <p:cTn id="18" dur="1000" fill="hold"/>
                                        <p:tgtEl>
                                          <p:spTgt spid="5734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57347">
                                            <p:txEl>
                                              <p:pRg st="2" end="2"/>
                                            </p:txEl>
                                          </p:spTgt>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5" presetClass="entr" presetSubtype="10" fill="hold" nodeType="afterEffect">
                                  <p:stCondLst>
                                    <p:cond delay="0"/>
                                  </p:stCondLst>
                                  <p:childTnLst>
                                    <p:set>
                                      <p:cBhvr>
                                        <p:cTn id="22" dur="1" fill="hold">
                                          <p:stCondLst>
                                            <p:cond delay="0"/>
                                          </p:stCondLst>
                                        </p:cTn>
                                        <p:tgtEl>
                                          <p:spTgt spid="57349"/>
                                        </p:tgtEl>
                                        <p:attrNameLst>
                                          <p:attrName>style.visibility</p:attrName>
                                        </p:attrNameLst>
                                      </p:cBhvr>
                                      <p:to>
                                        <p:strVal val="visible"/>
                                      </p:to>
                                    </p:set>
                                    <p:animEffect transition="in" filter="checkerboard(across)">
                                      <p:cBhvr>
                                        <p:cTn id="23" dur="500"/>
                                        <p:tgtEl>
                                          <p:spTgt spid="573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p:bldP spid="5734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rrowheads="1"/>
          </p:cNvSpPr>
          <p:nvPr>
            <p:ph type="title"/>
          </p:nvPr>
        </p:nvSpPr>
        <p:spPr>
          <a:xfrm>
            <a:off x="301625" y="44450"/>
            <a:ext cx="8510588" cy="823913"/>
          </a:xfrm>
        </p:spPr>
        <p:txBody>
          <a:bodyPr/>
          <a:lstStyle/>
          <a:p>
            <a:r>
              <a:rPr lang="es-PE" sz="4000" b="1"/>
              <a:t>Escuela y discriminación</a:t>
            </a:r>
            <a:endParaRPr lang="es-ES" sz="4000" b="1"/>
          </a:p>
        </p:txBody>
      </p:sp>
      <p:sp>
        <p:nvSpPr>
          <p:cNvPr id="58371" name="Rectangle 3"/>
          <p:cNvSpPr>
            <a:spLocks noGrp="1" noRot="1" noChangeArrowheads="1"/>
          </p:cNvSpPr>
          <p:nvPr>
            <p:ph type="body" idx="1"/>
          </p:nvPr>
        </p:nvSpPr>
        <p:spPr>
          <a:xfrm>
            <a:off x="301625" y="1412875"/>
            <a:ext cx="8540750" cy="4895850"/>
          </a:xfrm>
        </p:spPr>
        <p:txBody>
          <a:bodyPr/>
          <a:lstStyle/>
          <a:p>
            <a:pPr>
              <a:lnSpc>
                <a:spcPct val="80000"/>
              </a:lnSpc>
            </a:pPr>
            <a:r>
              <a:rPr lang="es-ES" sz="2400" b="1" i="1" dirty="0"/>
              <a:t>Hablando castellano, conociendo sus derechos y con deseos de progresar, el indígena dejaba su mansedumbre tradicional para organizarse y resistir a los hacendados. Obtener una escuela fue muchas veces motivo de lucha contra los poderes locales.</a:t>
            </a:r>
          </a:p>
          <a:p>
            <a:pPr>
              <a:lnSpc>
                <a:spcPct val="80000"/>
              </a:lnSpc>
            </a:pPr>
            <a:endParaRPr lang="es-ES" sz="1800" b="1" i="1" u="sng" dirty="0"/>
          </a:p>
          <a:p>
            <a:pPr>
              <a:lnSpc>
                <a:spcPct val="80000"/>
              </a:lnSpc>
            </a:pPr>
            <a:r>
              <a:rPr lang="es-ES" sz="2400" b="1" i="1" u="sng" dirty="0"/>
              <a:t>El maestro suele convertirse en agente de movilización social.</a:t>
            </a:r>
          </a:p>
          <a:p>
            <a:pPr>
              <a:lnSpc>
                <a:spcPct val="80000"/>
              </a:lnSpc>
            </a:pPr>
            <a:endParaRPr lang="es-ES" sz="1800" b="1" dirty="0"/>
          </a:p>
          <a:p>
            <a:pPr>
              <a:lnSpc>
                <a:spcPct val="80000"/>
              </a:lnSpc>
            </a:pPr>
            <a:r>
              <a:rPr lang="es-ES" sz="2400" b="1" dirty="0">
                <a:solidFill>
                  <a:srgbClr val="FFFF00"/>
                </a:solidFill>
              </a:rPr>
              <a:t>Pero la escuela, como la ha repetido R. Montoya, se convierte en agente de deculturación. El niño indígena aprende a devaluar su cultura, sus estudios le sirven sólo si migra a la ciudad. Si permanece en el campo su utilidad es nula. La escuela fomenta la emigración y el despoblamiento del campo.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370"/>
                                        </p:tgtEl>
                                        <p:attrNameLst>
                                          <p:attrName>style.visibility</p:attrName>
                                        </p:attrNameLst>
                                      </p:cBhvr>
                                      <p:to>
                                        <p:strVal val="visible"/>
                                      </p:to>
                                    </p:set>
                                    <p:animEffect transition="in" filter="fade">
                                      <p:cBhvr>
                                        <p:cTn id="7" dur="500"/>
                                        <p:tgtEl>
                                          <p:spTgt spid="58370"/>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58371">
                                            <p:txEl>
                                              <p:pRg st="0" end="0"/>
                                            </p:txEl>
                                          </p:spTgt>
                                        </p:tgtEl>
                                        <p:attrNameLst>
                                          <p:attrName>style.visibility</p:attrName>
                                        </p:attrNameLst>
                                      </p:cBhvr>
                                      <p:to>
                                        <p:strVal val="visible"/>
                                      </p:to>
                                    </p:set>
                                    <p:animEffect transition="in" filter="fade">
                                      <p:cBhvr>
                                        <p:cTn id="11" dur="1000"/>
                                        <p:tgtEl>
                                          <p:spTgt spid="58371">
                                            <p:txEl>
                                              <p:pRg st="0" end="0"/>
                                            </p:txEl>
                                          </p:spTgt>
                                        </p:tgtEl>
                                      </p:cBhvr>
                                    </p:animEffect>
                                    <p:anim calcmode="lin" valueType="num">
                                      <p:cBhvr>
                                        <p:cTn id="12" dur="1000" fill="hold"/>
                                        <p:tgtEl>
                                          <p:spTgt spid="58371">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58371">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7" presetClass="entr" presetSubtype="0" fill="hold" grpId="0" nodeType="afterEffect">
                                  <p:stCondLst>
                                    <p:cond delay="0"/>
                                  </p:stCondLst>
                                  <p:childTnLst>
                                    <p:set>
                                      <p:cBhvr>
                                        <p:cTn id="16" dur="1" fill="hold">
                                          <p:stCondLst>
                                            <p:cond delay="0"/>
                                          </p:stCondLst>
                                        </p:cTn>
                                        <p:tgtEl>
                                          <p:spTgt spid="58371">
                                            <p:txEl>
                                              <p:pRg st="2" end="2"/>
                                            </p:txEl>
                                          </p:spTgt>
                                        </p:tgtEl>
                                        <p:attrNameLst>
                                          <p:attrName>style.visibility</p:attrName>
                                        </p:attrNameLst>
                                      </p:cBhvr>
                                      <p:to>
                                        <p:strVal val="visible"/>
                                      </p:to>
                                    </p:set>
                                    <p:animEffect transition="in" filter="fade">
                                      <p:cBhvr>
                                        <p:cTn id="17" dur="1000"/>
                                        <p:tgtEl>
                                          <p:spTgt spid="58371">
                                            <p:txEl>
                                              <p:pRg st="2" end="2"/>
                                            </p:txEl>
                                          </p:spTgt>
                                        </p:tgtEl>
                                      </p:cBhvr>
                                    </p:animEffect>
                                    <p:anim calcmode="lin" valueType="num">
                                      <p:cBhvr>
                                        <p:cTn id="18" dur="1000" fill="hold"/>
                                        <p:tgtEl>
                                          <p:spTgt spid="58371">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58371">
                                            <p:txEl>
                                              <p:pRg st="2" end="2"/>
                                            </p:txEl>
                                          </p:spTgt>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7" presetClass="entr" presetSubtype="0" fill="hold" grpId="0" nodeType="afterEffect">
                                  <p:stCondLst>
                                    <p:cond delay="0"/>
                                  </p:stCondLst>
                                  <p:childTnLst>
                                    <p:set>
                                      <p:cBhvr>
                                        <p:cTn id="22" dur="1" fill="hold">
                                          <p:stCondLst>
                                            <p:cond delay="0"/>
                                          </p:stCondLst>
                                        </p:cTn>
                                        <p:tgtEl>
                                          <p:spTgt spid="58371">
                                            <p:txEl>
                                              <p:pRg st="4" end="4"/>
                                            </p:txEl>
                                          </p:spTgt>
                                        </p:tgtEl>
                                        <p:attrNameLst>
                                          <p:attrName>style.visibility</p:attrName>
                                        </p:attrNameLst>
                                      </p:cBhvr>
                                      <p:to>
                                        <p:strVal val="visible"/>
                                      </p:to>
                                    </p:set>
                                    <p:animEffect transition="in" filter="fade">
                                      <p:cBhvr>
                                        <p:cTn id="23" dur="1000"/>
                                        <p:tgtEl>
                                          <p:spTgt spid="58371">
                                            <p:txEl>
                                              <p:pRg st="4" end="4"/>
                                            </p:txEl>
                                          </p:spTgt>
                                        </p:tgtEl>
                                      </p:cBhvr>
                                    </p:animEffect>
                                    <p:anim calcmode="lin" valueType="num">
                                      <p:cBhvr>
                                        <p:cTn id="24" dur="1000" fill="hold"/>
                                        <p:tgtEl>
                                          <p:spTgt spid="58371">
                                            <p:txEl>
                                              <p:pRg st="4" end="4"/>
                                            </p:txEl>
                                          </p:spTgt>
                                        </p:tgtEl>
                                        <p:attrNameLst>
                                          <p:attrName>ppt_x</p:attrName>
                                        </p:attrNameLst>
                                      </p:cBhvr>
                                      <p:tavLst>
                                        <p:tav tm="0">
                                          <p:val>
                                            <p:strVal val="#ppt_x"/>
                                          </p:val>
                                        </p:tav>
                                        <p:tav tm="100000">
                                          <p:val>
                                            <p:strVal val="#ppt_x"/>
                                          </p:val>
                                        </p:tav>
                                      </p:tavLst>
                                    </p:anim>
                                    <p:anim calcmode="lin" valueType="num">
                                      <p:cBhvr>
                                        <p:cTn id="25" dur="1000" fill="hold"/>
                                        <p:tgtEl>
                                          <p:spTgt spid="5837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p:bldP spid="58371"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rrowheads="1"/>
          </p:cNvSpPr>
          <p:nvPr>
            <p:ph type="title"/>
          </p:nvPr>
        </p:nvSpPr>
        <p:spPr/>
        <p:txBody>
          <a:bodyPr/>
          <a:lstStyle/>
          <a:p>
            <a:r>
              <a:rPr lang="es-PE" sz="4000" b="1" dirty="0">
                <a:solidFill>
                  <a:srgbClr val="FFFF00"/>
                </a:solidFill>
              </a:rPr>
              <a:t>Educación y Movilidad Social</a:t>
            </a:r>
            <a:endParaRPr lang="es-ES" sz="4000" b="1" dirty="0">
              <a:solidFill>
                <a:srgbClr val="FFFF00"/>
              </a:solidFill>
            </a:endParaRPr>
          </a:p>
        </p:txBody>
      </p:sp>
      <p:sp>
        <p:nvSpPr>
          <p:cNvPr id="59395" name="Rectangle 3"/>
          <p:cNvSpPr>
            <a:spLocks noGrp="1" noRot="1" noChangeArrowheads="1"/>
          </p:cNvSpPr>
          <p:nvPr>
            <p:ph type="body" idx="1"/>
          </p:nvPr>
        </p:nvSpPr>
        <p:spPr>
          <a:xfrm>
            <a:off x="301625" y="1412875"/>
            <a:ext cx="8540750" cy="4895850"/>
          </a:xfrm>
        </p:spPr>
        <p:txBody>
          <a:bodyPr/>
          <a:lstStyle/>
          <a:p>
            <a:pPr>
              <a:lnSpc>
                <a:spcPct val="80000"/>
              </a:lnSpc>
            </a:pPr>
            <a:r>
              <a:rPr lang="es-ES" sz="2400" b="1"/>
              <a:t>De hecho, el sistema educativo sirvió como canal de movilidad social y muchas familias andinas redefinieron sus identidades andinas y convirtieron a sus hijos en criollos.</a:t>
            </a:r>
          </a:p>
          <a:p>
            <a:pPr>
              <a:lnSpc>
                <a:spcPct val="80000"/>
              </a:lnSpc>
            </a:pPr>
            <a:endParaRPr lang="es-ES" sz="1600" b="1"/>
          </a:p>
          <a:p>
            <a:pPr>
              <a:lnSpc>
                <a:spcPct val="80000"/>
              </a:lnSpc>
            </a:pPr>
            <a:r>
              <a:rPr lang="es-ES" sz="2400" b="1"/>
              <a:t>El indio aprendía que si bien como individuo era igual a los demás peruanos, no obstante, como indígena pertenecía a una cultura inferior, de modo que finalmente no llegaría a ser un igual mientras no fuera como los criollos. </a:t>
            </a:r>
          </a:p>
          <a:p>
            <a:pPr>
              <a:lnSpc>
                <a:spcPct val="80000"/>
              </a:lnSpc>
              <a:buFont typeface="Wingdings" pitchFamily="2" charset="2"/>
              <a:buNone/>
            </a:pPr>
            <a:endParaRPr lang="es-ES" sz="2400" b="1"/>
          </a:p>
          <a:p>
            <a:pPr lvl="1">
              <a:lnSpc>
                <a:spcPct val="80000"/>
              </a:lnSpc>
            </a:pPr>
            <a:r>
              <a:rPr lang="es-ES" sz="2400" b="1">
                <a:solidFill>
                  <a:srgbClr val="FFFF00"/>
                </a:solidFill>
              </a:rPr>
              <a:t>El indio se sentía inferior por su cultura, </a:t>
            </a:r>
          </a:p>
          <a:p>
            <a:pPr lvl="1">
              <a:lnSpc>
                <a:spcPct val="80000"/>
              </a:lnSpc>
            </a:pPr>
            <a:r>
              <a:rPr lang="es-ES" sz="2400" b="1">
                <a:solidFill>
                  <a:srgbClr val="FFFF00"/>
                </a:solidFill>
              </a:rPr>
              <a:t>El blanco se sentía superior por su raza</a:t>
            </a:r>
          </a:p>
          <a:p>
            <a:pPr lvl="1">
              <a:lnSpc>
                <a:spcPct val="80000"/>
              </a:lnSpc>
            </a:pPr>
            <a:r>
              <a:rPr lang="es-ES" sz="2400" b="1">
                <a:solidFill>
                  <a:srgbClr val="FFFF00"/>
                </a:solidFill>
              </a:rPr>
              <a:t>El mestizo se sentía inseguro por temor a ser confundido.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394"/>
                                        </p:tgtEl>
                                        <p:attrNameLst>
                                          <p:attrName>style.visibility</p:attrName>
                                        </p:attrNameLst>
                                      </p:cBhvr>
                                      <p:to>
                                        <p:strVal val="visible"/>
                                      </p:to>
                                    </p:set>
                                    <p:animEffect transition="in" filter="fade">
                                      <p:cBhvr>
                                        <p:cTn id="7" dur="500"/>
                                        <p:tgtEl>
                                          <p:spTgt spid="59394"/>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59395">
                                            <p:txEl>
                                              <p:pRg st="0" end="0"/>
                                            </p:txEl>
                                          </p:spTgt>
                                        </p:tgtEl>
                                        <p:attrNameLst>
                                          <p:attrName>style.visibility</p:attrName>
                                        </p:attrNameLst>
                                      </p:cBhvr>
                                      <p:to>
                                        <p:strVal val="visible"/>
                                      </p:to>
                                    </p:set>
                                    <p:animEffect transition="in" filter="fade">
                                      <p:cBhvr>
                                        <p:cTn id="11" dur="1000"/>
                                        <p:tgtEl>
                                          <p:spTgt spid="59395">
                                            <p:txEl>
                                              <p:pRg st="0" end="0"/>
                                            </p:txEl>
                                          </p:spTgt>
                                        </p:tgtEl>
                                      </p:cBhvr>
                                    </p:animEffect>
                                    <p:anim calcmode="lin" valueType="num">
                                      <p:cBhvr>
                                        <p:cTn id="12" dur="1000" fill="hold"/>
                                        <p:tgtEl>
                                          <p:spTgt spid="59395">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59395">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7" presetClass="entr" presetSubtype="0" fill="hold" grpId="0" nodeType="afterEffect">
                                  <p:stCondLst>
                                    <p:cond delay="0"/>
                                  </p:stCondLst>
                                  <p:childTnLst>
                                    <p:set>
                                      <p:cBhvr>
                                        <p:cTn id="16" dur="1" fill="hold">
                                          <p:stCondLst>
                                            <p:cond delay="0"/>
                                          </p:stCondLst>
                                        </p:cTn>
                                        <p:tgtEl>
                                          <p:spTgt spid="59395">
                                            <p:txEl>
                                              <p:pRg st="2" end="2"/>
                                            </p:txEl>
                                          </p:spTgt>
                                        </p:tgtEl>
                                        <p:attrNameLst>
                                          <p:attrName>style.visibility</p:attrName>
                                        </p:attrNameLst>
                                      </p:cBhvr>
                                      <p:to>
                                        <p:strVal val="visible"/>
                                      </p:to>
                                    </p:set>
                                    <p:animEffect transition="in" filter="fade">
                                      <p:cBhvr>
                                        <p:cTn id="17" dur="1000"/>
                                        <p:tgtEl>
                                          <p:spTgt spid="59395">
                                            <p:txEl>
                                              <p:pRg st="2" end="2"/>
                                            </p:txEl>
                                          </p:spTgt>
                                        </p:tgtEl>
                                      </p:cBhvr>
                                    </p:animEffect>
                                    <p:anim calcmode="lin" valueType="num">
                                      <p:cBhvr>
                                        <p:cTn id="18" dur="1000" fill="hold"/>
                                        <p:tgtEl>
                                          <p:spTgt spid="59395">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59395">
                                            <p:txEl>
                                              <p:pRg st="2" end="2"/>
                                            </p:txEl>
                                          </p:spTgt>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7" presetClass="entr" presetSubtype="0" fill="hold" grpId="0" nodeType="afterEffect">
                                  <p:stCondLst>
                                    <p:cond delay="0"/>
                                  </p:stCondLst>
                                  <p:childTnLst>
                                    <p:set>
                                      <p:cBhvr>
                                        <p:cTn id="22" dur="1" fill="hold">
                                          <p:stCondLst>
                                            <p:cond delay="0"/>
                                          </p:stCondLst>
                                        </p:cTn>
                                        <p:tgtEl>
                                          <p:spTgt spid="59395">
                                            <p:txEl>
                                              <p:pRg st="4" end="4"/>
                                            </p:txEl>
                                          </p:spTgt>
                                        </p:tgtEl>
                                        <p:attrNameLst>
                                          <p:attrName>style.visibility</p:attrName>
                                        </p:attrNameLst>
                                      </p:cBhvr>
                                      <p:to>
                                        <p:strVal val="visible"/>
                                      </p:to>
                                    </p:set>
                                    <p:animEffect transition="in" filter="fade">
                                      <p:cBhvr>
                                        <p:cTn id="23" dur="1000"/>
                                        <p:tgtEl>
                                          <p:spTgt spid="59395">
                                            <p:txEl>
                                              <p:pRg st="4" end="4"/>
                                            </p:txEl>
                                          </p:spTgt>
                                        </p:tgtEl>
                                      </p:cBhvr>
                                    </p:animEffect>
                                    <p:anim calcmode="lin" valueType="num">
                                      <p:cBhvr>
                                        <p:cTn id="24" dur="1000" fill="hold"/>
                                        <p:tgtEl>
                                          <p:spTgt spid="59395">
                                            <p:txEl>
                                              <p:pRg st="4" end="4"/>
                                            </p:txEl>
                                          </p:spTgt>
                                        </p:tgtEl>
                                        <p:attrNameLst>
                                          <p:attrName>ppt_x</p:attrName>
                                        </p:attrNameLst>
                                      </p:cBhvr>
                                      <p:tavLst>
                                        <p:tav tm="0">
                                          <p:val>
                                            <p:strVal val="#ppt_x"/>
                                          </p:val>
                                        </p:tav>
                                        <p:tav tm="100000">
                                          <p:val>
                                            <p:strVal val="#ppt_x"/>
                                          </p:val>
                                        </p:tav>
                                      </p:tavLst>
                                    </p:anim>
                                    <p:anim calcmode="lin" valueType="num">
                                      <p:cBhvr>
                                        <p:cTn id="25" dur="1000" fill="hold"/>
                                        <p:tgtEl>
                                          <p:spTgt spid="59395">
                                            <p:txEl>
                                              <p:pRg st="4" end="4"/>
                                            </p:txEl>
                                          </p:spTgt>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7" presetClass="entr" presetSubtype="0" fill="hold" grpId="0" nodeType="afterEffect">
                                  <p:stCondLst>
                                    <p:cond delay="0"/>
                                  </p:stCondLst>
                                  <p:childTnLst>
                                    <p:set>
                                      <p:cBhvr>
                                        <p:cTn id="28" dur="1" fill="hold">
                                          <p:stCondLst>
                                            <p:cond delay="0"/>
                                          </p:stCondLst>
                                        </p:cTn>
                                        <p:tgtEl>
                                          <p:spTgt spid="59395">
                                            <p:txEl>
                                              <p:pRg st="5" end="5"/>
                                            </p:txEl>
                                          </p:spTgt>
                                        </p:tgtEl>
                                        <p:attrNameLst>
                                          <p:attrName>style.visibility</p:attrName>
                                        </p:attrNameLst>
                                      </p:cBhvr>
                                      <p:to>
                                        <p:strVal val="visible"/>
                                      </p:to>
                                    </p:set>
                                    <p:animEffect transition="in" filter="fade">
                                      <p:cBhvr>
                                        <p:cTn id="29" dur="1000"/>
                                        <p:tgtEl>
                                          <p:spTgt spid="59395">
                                            <p:txEl>
                                              <p:pRg st="5" end="5"/>
                                            </p:txEl>
                                          </p:spTgt>
                                        </p:tgtEl>
                                      </p:cBhvr>
                                    </p:animEffect>
                                    <p:anim calcmode="lin" valueType="num">
                                      <p:cBhvr>
                                        <p:cTn id="30" dur="1000" fill="hold"/>
                                        <p:tgtEl>
                                          <p:spTgt spid="59395">
                                            <p:txEl>
                                              <p:pRg st="5" end="5"/>
                                            </p:txEl>
                                          </p:spTgt>
                                        </p:tgtEl>
                                        <p:attrNameLst>
                                          <p:attrName>ppt_x</p:attrName>
                                        </p:attrNameLst>
                                      </p:cBhvr>
                                      <p:tavLst>
                                        <p:tav tm="0">
                                          <p:val>
                                            <p:strVal val="#ppt_x"/>
                                          </p:val>
                                        </p:tav>
                                        <p:tav tm="100000">
                                          <p:val>
                                            <p:strVal val="#ppt_x"/>
                                          </p:val>
                                        </p:tav>
                                      </p:tavLst>
                                    </p:anim>
                                    <p:anim calcmode="lin" valueType="num">
                                      <p:cBhvr>
                                        <p:cTn id="31" dur="1000" fill="hold"/>
                                        <p:tgtEl>
                                          <p:spTgt spid="59395">
                                            <p:txEl>
                                              <p:pRg st="5" end="5"/>
                                            </p:txEl>
                                          </p:spTgt>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47" presetClass="entr" presetSubtype="0" fill="hold" grpId="0" nodeType="afterEffect">
                                  <p:stCondLst>
                                    <p:cond delay="0"/>
                                  </p:stCondLst>
                                  <p:childTnLst>
                                    <p:set>
                                      <p:cBhvr>
                                        <p:cTn id="34" dur="1" fill="hold">
                                          <p:stCondLst>
                                            <p:cond delay="0"/>
                                          </p:stCondLst>
                                        </p:cTn>
                                        <p:tgtEl>
                                          <p:spTgt spid="59395">
                                            <p:txEl>
                                              <p:pRg st="6" end="6"/>
                                            </p:txEl>
                                          </p:spTgt>
                                        </p:tgtEl>
                                        <p:attrNameLst>
                                          <p:attrName>style.visibility</p:attrName>
                                        </p:attrNameLst>
                                      </p:cBhvr>
                                      <p:to>
                                        <p:strVal val="visible"/>
                                      </p:to>
                                    </p:set>
                                    <p:animEffect transition="in" filter="fade">
                                      <p:cBhvr>
                                        <p:cTn id="35" dur="1000"/>
                                        <p:tgtEl>
                                          <p:spTgt spid="59395">
                                            <p:txEl>
                                              <p:pRg st="6" end="6"/>
                                            </p:txEl>
                                          </p:spTgt>
                                        </p:tgtEl>
                                      </p:cBhvr>
                                    </p:animEffect>
                                    <p:anim calcmode="lin" valueType="num">
                                      <p:cBhvr>
                                        <p:cTn id="36" dur="1000" fill="hold"/>
                                        <p:tgtEl>
                                          <p:spTgt spid="59395">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5939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4" grpId="0"/>
      <p:bldP spid="5939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3"/>
          <p:cNvSpPr>
            <a:spLocks noGrp="1" noRot="1" noChangeArrowheads="1"/>
          </p:cNvSpPr>
          <p:nvPr>
            <p:ph type="body" idx="1"/>
          </p:nvPr>
        </p:nvSpPr>
        <p:spPr>
          <a:xfrm>
            <a:off x="301625" y="1676400"/>
            <a:ext cx="8540750" cy="2257425"/>
          </a:xfrm>
        </p:spPr>
        <p:txBody>
          <a:bodyPr/>
          <a:lstStyle/>
          <a:p>
            <a:pPr>
              <a:lnSpc>
                <a:spcPct val="90000"/>
              </a:lnSpc>
            </a:pPr>
            <a:r>
              <a:rPr lang="es-ES" sz="2400" b="1"/>
              <a:t>De la persistencia de lo andino y del surgimiento del ánimo crítico nace una revaloración de lo tradicional, una reafirmación de las identidades mestiza y chola y, paralelamente, una cierta toma de distancia respecto a lo occidental. Las actitudes hacia lo andino y lo occidental se complejizan.</a:t>
            </a:r>
          </a:p>
        </p:txBody>
      </p:sp>
      <p:sp>
        <p:nvSpPr>
          <p:cNvPr id="60420" name="Text Box 4"/>
          <p:cNvSpPr txBox="1">
            <a:spLocks noChangeArrowheads="1"/>
          </p:cNvSpPr>
          <p:nvPr/>
        </p:nvSpPr>
        <p:spPr bwMode="auto">
          <a:xfrm>
            <a:off x="1619250" y="4005263"/>
            <a:ext cx="7273925" cy="2473325"/>
          </a:xfrm>
          <a:prstGeom prst="rect">
            <a:avLst/>
          </a:prstGeom>
          <a:noFill/>
          <a:ln w="9525">
            <a:noFill/>
            <a:miter lim="800000"/>
            <a:headEnd/>
            <a:tailEnd/>
          </a:ln>
          <a:effectLst/>
        </p:spPr>
        <p:txBody>
          <a:bodyPr>
            <a:spAutoFit/>
          </a:bodyPr>
          <a:lstStyle/>
          <a:p>
            <a:pPr>
              <a:spcBef>
                <a:spcPct val="50000"/>
              </a:spcBef>
            </a:pPr>
            <a:r>
              <a:rPr lang="es-ES" sz="2600" b="1" i="1" dirty="0">
                <a:solidFill>
                  <a:srgbClr val="FFFF00"/>
                </a:solidFill>
                <a:effectLst>
                  <a:outerShdw blurRad="38100" dist="38100" dir="2700000" algn="tl">
                    <a:srgbClr val="000000"/>
                  </a:outerShdw>
                </a:effectLst>
              </a:rPr>
              <a:t>Ahora, tenemos una reafirmación nacionalista basada en lo andino. Se ha pasado de la definición del Perú como “occidental y cristiano” al de país andino, multilingüe y pluricultural, “de todas las sangres”. </a:t>
            </a:r>
          </a:p>
        </p:txBody>
      </p:sp>
      <p:sp>
        <p:nvSpPr>
          <p:cNvPr id="60421" name="Rectangle 5"/>
          <p:cNvSpPr>
            <a:spLocks noGrp="1" noRot="1" noChangeArrowheads="1"/>
          </p:cNvSpPr>
          <p:nvPr>
            <p:ph type="title"/>
          </p:nvPr>
        </p:nvSpPr>
        <p:spPr>
          <a:xfrm>
            <a:off x="357157" y="285728"/>
            <a:ext cx="8455055" cy="1268435"/>
          </a:xfrm>
        </p:spPr>
        <p:txBody>
          <a:bodyPr/>
          <a:lstStyle/>
          <a:p>
            <a:r>
              <a:rPr lang="es-PE" b="1" dirty="0">
                <a:solidFill>
                  <a:srgbClr val="FFFF00"/>
                </a:solidFill>
              </a:rPr>
              <a:t>Nueva visión del país</a:t>
            </a:r>
            <a:endParaRPr lang="es-ES" b="1"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421"/>
                                        </p:tgtEl>
                                        <p:attrNameLst>
                                          <p:attrName>style.visibility</p:attrName>
                                        </p:attrNameLst>
                                      </p:cBhvr>
                                      <p:to>
                                        <p:strVal val="visible"/>
                                      </p:to>
                                    </p:set>
                                    <p:animEffect transition="in" filter="fade">
                                      <p:cBhvr>
                                        <p:cTn id="7" dur="500"/>
                                        <p:tgtEl>
                                          <p:spTgt spid="60421"/>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60419">
                                            <p:txEl>
                                              <p:pRg st="0" end="0"/>
                                            </p:txEl>
                                          </p:spTgt>
                                        </p:tgtEl>
                                        <p:attrNameLst>
                                          <p:attrName>style.visibility</p:attrName>
                                        </p:attrNameLst>
                                      </p:cBhvr>
                                      <p:to>
                                        <p:strVal val="visible"/>
                                      </p:to>
                                    </p:set>
                                    <p:animEffect transition="in" filter="fade">
                                      <p:cBhvr>
                                        <p:cTn id="11" dur="1000"/>
                                        <p:tgtEl>
                                          <p:spTgt spid="60419">
                                            <p:txEl>
                                              <p:pRg st="0" end="0"/>
                                            </p:txEl>
                                          </p:spTgt>
                                        </p:tgtEl>
                                      </p:cBhvr>
                                    </p:animEffect>
                                    <p:anim calcmode="lin" valueType="num">
                                      <p:cBhvr>
                                        <p:cTn id="12" dur="1000" fill="hold"/>
                                        <p:tgtEl>
                                          <p:spTgt spid="60419">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60419">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0" presetClass="entr" presetSubtype="0" fill="hold" grpId="0" nodeType="afterEffect">
                                  <p:stCondLst>
                                    <p:cond delay="0"/>
                                  </p:stCondLst>
                                  <p:childTnLst>
                                    <p:set>
                                      <p:cBhvr>
                                        <p:cTn id="16" dur="1" fill="hold">
                                          <p:stCondLst>
                                            <p:cond delay="0"/>
                                          </p:stCondLst>
                                        </p:cTn>
                                        <p:tgtEl>
                                          <p:spTgt spid="60420"/>
                                        </p:tgtEl>
                                        <p:attrNameLst>
                                          <p:attrName>style.visibility</p:attrName>
                                        </p:attrNameLst>
                                      </p:cBhvr>
                                      <p:to>
                                        <p:strVal val="visible"/>
                                      </p:to>
                                    </p:set>
                                    <p:animEffect transition="in" filter="wedge">
                                      <p:cBhvr>
                                        <p:cTn id="17" dur="1000"/>
                                        <p:tgtEl>
                                          <p:spTgt spid="604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9" grpId="0" build="p"/>
      <p:bldP spid="60420" grpId="0"/>
      <p:bldP spid="604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rrowheads="1"/>
          </p:cNvSpPr>
          <p:nvPr>
            <p:ph type="title"/>
          </p:nvPr>
        </p:nvSpPr>
        <p:spPr/>
        <p:txBody>
          <a:bodyPr/>
          <a:lstStyle/>
          <a:p>
            <a:r>
              <a:rPr lang="es-PE" b="1" u="sng" dirty="0">
                <a:solidFill>
                  <a:srgbClr val="FFFF00"/>
                </a:solidFill>
              </a:rPr>
              <a:t>La xenofobia</a:t>
            </a:r>
            <a:r>
              <a:rPr lang="es-MX" dirty="0">
                <a:solidFill>
                  <a:srgbClr val="FFFF00"/>
                </a:solidFill>
              </a:rPr>
              <a:t> </a:t>
            </a:r>
          </a:p>
        </p:txBody>
      </p:sp>
      <p:sp>
        <p:nvSpPr>
          <p:cNvPr id="16387" name="Rectangle 3"/>
          <p:cNvSpPr>
            <a:spLocks noGrp="1" noRot="1" noChangeArrowheads="1"/>
          </p:cNvSpPr>
          <p:nvPr>
            <p:ph type="body" idx="1"/>
          </p:nvPr>
        </p:nvSpPr>
        <p:spPr>
          <a:xfrm>
            <a:off x="301625" y="1484313"/>
            <a:ext cx="8540750" cy="4681537"/>
          </a:xfrm>
        </p:spPr>
        <p:txBody>
          <a:bodyPr/>
          <a:lstStyle/>
          <a:p>
            <a:pPr>
              <a:lnSpc>
                <a:spcPct val="90000"/>
              </a:lnSpc>
              <a:spcBef>
                <a:spcPct val="35000"/>
              </a:spcBef>
              <a:spcAft>
                <a:spcPct val="35000"/>
              </a:spcAft>
            </a:pPr>
            <a:r>
              <a:rPr lang="es-PE" b="1"/>
              <a:t>Significa “odio a la persona extranjera” (de otra raza o de otra cultura) sin que intente justificarse este odio en las características individuales o grupales de los “odiados”.</a:t>
            </a:r>
            <a:r>
              <a:rPr lang="es-MX" b="1"/>
              <a:t> </a:t>
            </a:r>
          </a:p>
          <a:p>
            <a:pPr>
              <a:lnSpc>
                <a:spcPct val="90000"/>
              </a:lnSpc>
              <a:spcBef>
                <a:spcPct val="35000"/>
              </a:spcBef>
              <a:spcAft>
                <a:spcPct val="35000"/>
              </a:spcAft>
            </a:pPr>
            <a:r>
              <a:rPr lang="es-PE" b="1" i="1">
                <a:solidFill>
                  <a:srgbClr val="FFFF00"/>
                </a:solidFill>
              </a:rPr>
              <a:t>Se “alimenta” de estereotipos y prejuicios, sin embargo, la xenofobia tiene su origen en la inseguridad y el miedo que produce la persona diferente</a:t>
            </a:r>
            <a:r>
              <a:rPr lang="es-MX" b="1" i="1"/>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p:cTn id="7" dur="500" decel="50000" fill="hold">
                                          <p:stCondLst>
                                            <p:cond delay="0"/>
                                          </p:stCondLst>
                                        </p:cTn>
                                        <p:tgtEl>
                                          <p:spTgt spid="1638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638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6386"/>
                                        </p:tgtEl>
                                        <p:attrNameLst>
                                          <p:attrName>ppt_w</p:attrName>
                                        </p:attrNameLst>
                                      </p:cBhvr>
                                      <p:tavLst>
                                        <p:tav tm="0">
                                          <p:val>
                                            <p:strVal val="#ppt_w*.05"/>
                                          </p:val>
                                        </p:tav>
                                        <p:tav tm="100000">
                                          <p:val>
                                            <p:strVal val="#ppt_w"/>
                                          </p:val>
                                        </p:tav>
                                      </p:tavLst>
                                    </p:anim>
                                    <p:anim calcmode="lin" valueType="num">
                                      <p:cBhvr>
                                        <p:cTn id="10" dur="1000" fill="hold"/>
                                        <p:tgtEl>
                                          <p:spTgt spid="1638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638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638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638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6386"/>
                                        </p:tgtEl>
                                      </p:cBhvr>
                                    </p:animEffect>
                                  </p:childTnLst>
                                </p:cTn>
                              </p:par>
                            </p:childTnLst>
                          </p:cTn>
                        </p:par>
                        <p:par>
                          <p:cTn id="15" fill="hold">
                            <p:stCondLst>
                              <p:cond delay="1000"/>
                            </p:stCondLst>
                            <p:childTnLst>
                              <p:par>
                                <p:cTn id="16" presetID="54" presetClass="entr" presetSubtype="0" accel="100000" fill="hold" nodeType="afterEffect">
                                  <p:stCondLst>
                                    <p:cond delay="0"/>
                                  </p:stCondLst>
                                  <p:childTnLst>
                                    <p:set>
                                      <p:cBhvr>
                                        <p:cTn id="17" dur="1" fill="hold">
                                          <p:stCondLst>
                                            <p:cond delay="0"/>
                                          </p:stCondLst>
                                        </p:cTn>
                                        <p:tgtEl>
                                          <p:spTgt spid="16387">
                                            <p:txEl>
                                              <p:pRg st="0" end="0"/>
                                            </p:txEl>
                                          </p:spTgt>
                                        </p:tgtEl>
                                        <p:attrNameLst>
                                          <p:attrName>style.visibility</p:attrName>
                                        </p:attrNameLst>
                                      </p:cBhvr>
                                      <p:to>
                                        <p:strVal val="visible"/>
                                      </p:to>
                                    </p:set>
                                    <p:anim calcmode="lin" valueType="num">
                                      <p:cBhvr>
                                        <p:cTn id="18" dur="1000" fill="hold"/>
                                        <p:tgtEl>
                                          <p:spTgt spid="16387">
                                            <p:txEl>
                                              <p:pRg st="0" end="0"/>
                                            </p:txEl>
                                          </p:spTgt>
                                        </p:tgtEl>
                                        <p:attrNameLst>
                                          <p:attrName>ppt_w</p:attrName>
                                        </p:attrNameLst>
                                      </p:cBhvr>
                                      <p:tavLst>
                                        <p:tav tm="0">
                                          <p:val>
                                            <p:strVal val="#ppt_w*0.05"/>
                                          </p:val>
                                        </p:tav>
                                        <p:tav tm="100000">
                                          <p:val>
                                            <p:strVal val="#ppt_w"/>
                                          </p:val>
                                        </p:tav>
                                      </p:tavLst>
                                    </p:anim>
                                    <p:anim calcmode="lin" valueType="num">
                                      <p:cBhvr>
                                        <p:cTn id="19" dur="1000" fill="hold"/>
                                        <p:tgtEl>
                                          <p:spTgt spid="16387">
                                            <p:txEl>
                                              <p:pRg st="0" end="0"/>
                                            </p:txEl>
                                          </p:spTgt>
                                        </p:tgtEl>
                                        <p:attrNameLst>
                                          <p:attrName>ppt_h</p:attrName>
                                        </p:attrNameLst>
                                      </p:cBhvr>
                                      <p:tavLst>
                                        <p:tav tm="0">
                                          <p:val>
                                            <p:strVal val="#ppt_h"/>
                                          </p:val>
                                        </p:tav>
                                        <p:tav tm="100000">
                                          <p:val>
                                            <p:strVal val="#ppt_h"/>
                                          </p:val>
                                        </p:tav>
                                      </p:tavLst>
                                    </p:anim>
                                    <p:anim calcmode="lin" valueType="num">
                                      <p:cBhvr>
                                        <p:cTn id="20" dur="1000" fill="hold"/>
                                        <p:tgtEl>
                                          <p:spTgt spid="16387">
                                            <p:txEl>
                                              <p:pRg st="0" end="0"/>
                                            </p:txEl>
                                          </p:spTgt>
                                        </p:tgtEl>
                                        <p:attrNameLst>
                                          <p:attrName>ppt_x</p:attrName>
                                        </p:attrNameLst>
                                      </p:cBhvr>
                                      <p:tavLst>
                                        <p:tav tm="0">
                                          <p:val>
                                            <p:strVal val="#ppt_x-.2"/>
                                          </p:val>
                                        </p:tav>
                                        <p:tav tm="100000">
                                          <p:val>
                                            <p:strVal val="#ppt_x"/>
                                          </p:val>
                                        </p:tav>
                                      </p:tavLst>
                                    </p:anim>
                                    <p:anim calcmode="lin" valueType="num">
                                      <p:cBhvr>
                                        <p:cTn id="21" dur="1000" fill="hold"/>
                                        <p:tgtEl>
                                          <p:spTgt spid="16387">
                                            <p:txEl>
                                              <p:pRg st="0" end="0"/>
                                            </p:txEl>
                                          </p:spTgt>
                                        </p:tgtEl>
                                        <p:attrNameLst>
                                          <p:attrName>ppt_y</p:attrName>
                                        </p:attrNameLst>
                                      </p:cBhvr>
                                      <p:tavLst>
                                        <p:tav tm="0">
                                          <p:val>
                                            <p:strVal val="#ppt_y"/>
                                          </p:val>
                                        </p:tav>
                                        <p:tav tm="100000">
                                          <p:val>
                                            <p:strVal val="#ppt_y"/>
                                          </p:val>
                                        </p:tav>
                                      </p:tavLst>
                                    </p:anim>
                                    <p:animEffect transition="in" filter="fade">
                                      <p:cBhvr>
                                        <p:cTn id="22" dur="1000"/>
                                        <p:tgtEl>
                                          <p:spTgt spid="16387">
                                            <p:txEl>
                                              <p:pRg st="0" end="0"/>
                                            </p:txEl>
                                          </p:spTgt>
                                        </p:tgtEl>
                                      </p:cBhvr>
                                    </p:animEffect>
                                  </p:childTnLst>
                                </p:cTn>
                              </p:par>
                            </p:childTnLst>
                          </p:cTn>
                        </p:par>
                        <p:par>
                          <p:cTn id="23" fill="hold">
                            <p:stCondLst>
                              <p:cond delay="2000"/>
                            </p:stCondLst>
                            <p:childTnLst>
                              <p:par>
                                <p:cTn id="24" presetID="53" presetClass="entr" presetSubtype="0" fill="hold" nodeType="afterEffect">
                                  <p:stCondLst>
                                    <p:cond delay="0"/>
                                  </p:stCondLst>
                                  <p:childTnLst>
                                    <p:set>
                                      <p:cBhvr>
                                        <p:cTn id="25" dur="1" fill="hold">
                                          <p:stCondLst>
                                            <p:cond delay="0"/>
                                          </p:stCondLst>
                                        </p:cTn>
                                        <p:tgtEl>
                                          <p:spTgt spid="16387">
                                            <p:txEl>
                                              <p:pRg st="1" end="1"/>
                                            </p:txEl>
                                          </p:spTgt>
                                        </p:tgtEl>
                                        <p:attrNameLst>
                                          <p:attrName>style.visibility</p:attrName>
                                        </p:attrNameLst>
                                      </p:cBhvr>
                                      <p:to>
                                        <p:strVal val="visible"/>
                                      </p:to>
                                    </p:set>
                                    <p:anim calcmode="lin" valueType="num">
                                      <p:cBhvr>
                                        <p:cTn id="26" dur="1000" fill="hold"/>
                                        <p:tgtEl>
                                          <p:spTgt spid="16387">
                                            <p:txEl>
                                              <p:pRg st="1" end="1"/>
                                            </p:txEl>
                                          </p:spTgt>
                                        </p:tgtEl>
                                        <p:attrNameLst>
                                          <p:attrName>ppt_w</p:attrName>
                                        </p:attrNameLst>
                                      </p:cBhvr>
                                      <p:tavLst>
                                        <p:tav tm="0">
                                          <p:val>
                                            <p:fltVal val="0"/>
                                          </p:val>
                                        </p:tav>
                                        <p:tav tm="100000">
                                          <p:val>
                                            <p:strVal val="#ppt_w"/>
                                          </p:val>
                                        </p:tav>
                                      </p:tavLst>
                                    </p:anim>
                                    <p:anim calcmode="lin" valueType="num">
                                      <p:cBhvr>
                                        <p:cTn id="27" dur="1000" fill="hold"/>
                                        <p:tgtEl>
                                          <p:spTgt spid="16387">
                                            <p:txEl>
                                              <p:pRg st="1" end="1"/>
                                            </p:txEl>
                                          </p:spTgt>
                                        </p:tgtEl>
                                        <p:attrNameLst>
                                          <p:attrName>ppt_h</p:attrName>
                                        </p:attrNameLst>
                                      </p:cBhvr>
                                      <p:tavLst>
                                        <p:tav tm="0">
                                          <p:val>
                                            <p:fltVal val="0"/>
                                          </p:val>
                                        </p:tav>
                                        <p:tav tm="100000">
                                          <p:val>
                                            <p:strVal val="#ppt_h"/>
                                          </p:val>
                                        </p:tav>
                                      </p:tavLst>
                                    </p:anim>
                                    <p:animEffect transition="in" filter="fade">
                                      <p:cBhvr>
                                        <p:cTn id="28" dur="1000"/>
                                        <p:tgtEl>
                                          <p:spTgt spid="1638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rrowheads="1"/>
          </p:cNvSpPr>
          <p:nvPr>
            <p:ph type="title"/>
          </p:nvPr>
        </p:nvSpPr>
        <p:spPr>
          <a:xfrm>
            <a:off x="301625" y="-24"/>
            <a:ext cx="8510588" cy="1125559"/>
          </a:xfrm>
        </p:spPr>
        <p:txBody>
          <a:bodyPr/>
          <a:lstStyle/>
          <a:p>
            <a:r>
              <a:rPr lang="es-PE" b="1" u="sng" dirty="0">
                <a:solidFill>
                  <a:srgbClr val="FFFF00"/>
                </a:solidFill>
              </a:rPr>
              <a:t>El racismo</a:t>
            </a:r>
            <a:r>
              <a:rPr lang="es-MX" dirty="0">
                <a:solidFill>
                  <a:srgbClr val="FFFF00"/>
                </a:solidFill>
              </a:rPr>
              <a:t> </a:t>
            </a:r>
          </a:p>
        </p:txBody>
      </p:sp>
      <p:sp>
        <p:nvSpPr>
          <p:cNvPr id="17411" name="Rectangle 3"/>
          <p:cNvSpPr>
            <a:spLocks noGrp="1" noRot="1" noChangeArrowheads="1"/>
          </p:cNvSpPr>
          <p:nvPr>
            <p:ph type="body" idx="1"/>
          </p:nvPr>
        </p:nvSpPr>
        <p:spPr>
          <a:xfrm>
            <a:off x="301625" y="1103332"/>
            <a:ext cx="8540750" cy="5111750"/>
          </a:xfrm>
        </p:spPr>
        <p:txBody>
          <a:bodyPr/>
          <a:lstStyle/>
          <a:p>
            <a:pPr>
              <a:spcBef>
                <a:spcPct val="40000"/>
              </a:spcBef>
              <a:spcAft>
                <a:spcPct val="35000"/>
              </a:spcAft>
            </a:pPr>
            <a:r>
              <a:rPr lang="es-PE" sz="2800" b="1" dirty="0"/>
              <a:t>Es la expresión extrema, racionalizada y colectiva del rechazo a la persona </a:t>
            </a:r>
            <a:r>
              <a:rPr lang="es-PE" sz="2800" b="1" dirty="0" smtClean="0"/>
              <a:t>diferente/extranjera</a:t>
            </a:r>
            <a:r>
              <a:rPr lang="es-MX" sz="2800" b="1" dirty="0" smtClean="0"/>
              <a:t>.</a:t>
            </a:r>
            <a:endParaRPr lang="es-MX" sz="2800" b="1" dirty="0"/>
          </a:p>
          <a:p>
            <a:pPr>
              <a:spcBef>
                <a:spcPct val="40000"/>
              </a:spcBef>
              <a:spcAft>
                <a:spcPct val="35000"/>
              </a:spcAft>
            </a:pPr>
            <a:r>
              <a:rPr lang="es-PE" sz="2800" b="1" i="1" dirty="0">
                <a:solidFill>
                  <a:srgbClr val="FFFF00"/>
                </a:solidFill>
              </a:rPr>
              <a:t>El racismo se produce cuando un grupo étnico sobrevalora su sentido racial </a:t>
            </a:r>
            <a:r>
              <a:rPr lang="es-PE" sz="2800" b="1" i="1" dirty="0" smtClean="0">
                <a:solidFill>
                  <a:srgbClr val="FFFF00"/>
                </a:solidFill>
              </a:rPr>
              <a:t> (fenotípico) con </a:t>
            </a:r>
            <a:r>
              <a:rPr lang="es-PE" sz="2800" b="1" i="1" dirty="0">
                <a:solidFill>
                  <a:srgbClr val="FFFF00"/>
                </a:solidFill>
              </a:rPr>
              <a:t>respecto a otros grupos culturales y/o étnicos a los que considera inferiores</a:t>
            </a:r>
            <a:r>
              <a:rPr lang="es-MX" sz="2800" b="1" dirty="0"/>
              <a:t> </a:t>
            </a:r>
          </a:p>
          <a:p>
            <a:pPr>
              <a:spcBef>
                <a:spcPct val="40000"/>
              </a:spcBef>
              <a:spcAft>
                <a:spcPct val="35000"/>
              </a:spcAft>
            </a:pPr>
            <a:r>
              <a:rPr lang="es-PE" sz="2800" b="1" dirty="0"/>
              <a:t>Tanto la propia superioridad como la inferioridad ajena se justifican aludiendo a diferencias biológicas, de las cuales se deducen otro tipo de diferencias.</a:t>
            </a:r>
            <a:r>
              <a:rPr lang="es-MX" sz="2800" b="1"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wipe(left)">
                                      <p:cBhvr>
                                        <p:cTn id="7" dur="1000"/>
                                        <p:tgtEl>
                                          <p:spTgt spid="17410"/>
                                        </p:tgtEl>
                                      </p:cBhvr>
                                    </p:animEffect>
                                  </p:childTnLst>
                                </p:cTn>
                              </p:par>
                            </p:childTnLst>
                          </p:cTn>
                        </p:par>
                        <p:par>
                          <p:cTn id="8" fill="hold">
                            <p:stCondLst>
                              <p:cond delay="1000"/>
                            </p:stCondLst>
                            <p:childTnLst>
                              <p:par>
                                <p:cTn id="9" presetID="47" presetClass="entr" presetSubtype="0" fill="hold" nodeType="afterEffect">
                                  <p:stCondLst>
                                    <p:cond delay="0"/>
                                  </p:stCondLst>
                                  <p:childTnLst>
                                    <p:set>
                                      <p:cBhvr>
                                        <p:cTn id="10" dur="1" fill="hold">
                                          <p:stCondLst>
                                            <p:cond delay="0"/>
                                          </p:stCondLst>
                                        </p:cTn>
                                        <p:tgtEl>
                                          <p:spTgt spid="17411">
                                            <p:txEl>
                                              <p:pRg st="0" end="0"/>
                                            </p:txEl>
                                          </p:spTgt>
                                        </p:tgtEl>
                                        <p:attrNameLst>
                                          <p:attrName>style.visibility</p:attrName>
                                        </p:attrNameLst>
                                      </p:cBhvr>
                                      <p:to>
                                        <p:strVal val="visible"/>
                                      </p:to>
                                    </p:set>
                                    <p:animEffect transition="in" filter="fade">
                                      <p:cBhvr>
                                        <p:cTn id="11" dur="1000"/>
                                        <p:tgtEl>
                                          <p:spTgt spid="17411">
                                            <p:txEl>
                                              <p:pRg st="0" end="0"/>
                                            </p:txEl>
                                          </p:spTgt>
                                        </p:tgtEl>
                                      </p:cBhvr>
                                    </p:animEffect>
                                    <p:anim calcmode="lin" valueType="num">
                                      <p:cBhvr>
                                        <p:cTn id="12" dur="1000" fill="hold"/>
                                        <p:tgtEl>
                                          <p:spTgt spid="17411">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17411">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54" presetClass="entr" presetSubtype="0" accel="100000" fill="hold" nodeType="afterEffect">
                                  <p:stCondLst>
                                    <p:cond delay="0"/>
                                  </p:stCondLst>
                                  <p:childTnLst>
                                    <p:set>
                                      <p:cBhvr>
                                        <p:cTn id="16" dur="1" fill="hold">
                                          <p:stCondLst>
                                            <p:cond delay="0"/>
                                          </p:stCondLst>
                                        </p:cTn>
                                        <p:tgtEl>
                                          <p:spTgt spid="17411">
                                            <p:txEl>
                                              <p:pRg st="1" end="1"/>
                                            </p:txEl>
                                          </p:spTgt>
                                        </p:tgtEl>
                                        <p:attrNameLst>
                                          <p:attrName>style.visibility</p:attrName>
                                        </p:attrNameLst>
                                      </p:cBhvr>
                                      <p:to>
                                        <p:strVal val="visible"/>
                                      </p:to>
                                    </p:set>
                                    <p:anim calcmode="lin" valueType="num">
                                      <p:cBhvr>
                                        <p:cTn id="17" dur="1000" fill="hold"/>
                                        <p:tgtEl>
                                          <p:spTgt spid="17411">
                                            <p:txEl>
                                              <p:pRg st="1" end="1"/>
                                            </p:txEl>
                                          </p:spTgt>
                                        </p:tgtEl>
                                        <p:attrNameLst>
                                          <p:attrName>ppt_w</p:attrName>
                                        </p:attrNameLst>
                                      </p:cBhvr>
                                      <p:tavLst>
                                        <p:tav tm="0">
                                          <p:val>
                                            <p:strVal val="#ppt_w*0.05"/>
                                          </p:val>
                                        </p:tav>
                                        <p:tav tm="100000">
                                          <p:val>
                                            <p:strVal val="#ppt_w"/>
                                          </p:val>
                                        </p:tav>
                                      </p:tavLst>
                                    </p:anim>
                                    <p:anim calcmode="lin" valueType="num">
                                      <p:cBhvr>
                                        <p:cTn id="18" dur="1000" fill="hold"/>
                                        <p:tgtEl>
                                          <p:spTgt spid="17411">
                                            <p:txEl>
                                              <p:pRg st="1" end="1"/>
                                            </p:txEl>
                                          </p:spTgt>
                                        </p:tgtEl>
                                        <p:attrNameLst>
                                          <p:attrName>ppt_h</p:attrName>
                                        </p:attrNameLst>
                                      </p:cBhvr>
                                      <p:tavLst>
                                        <p:tav tm="0">
                                          <p:val>
                                            <p:strVal val="#ppt_h"/>
                                          </p:val>
                                        </p:tav>
                                        <p:tav tm="100000">
                                          <p:val>
                                            <p:strVal val="#ppt_h"/>
                                          </p:val>
                                        </p:tav>
                                      </p:tavLst>
                                    </p:anim>
                                    <p:anim calcmode="lin" valueType="num">
                                      <p:cBhvr>
                                        <p:cTn id="19" dur="1000" fill="hold"/>
                                        <p:tgtEl>
                                          <p:spTgt spid="17411">
                                            <p:txEl>
                                              <p:pRg st="1" end="1"/>
                                            </p:txEl>
                                          </p:spTgt>
                                        </p:tgtEl>
                                        <p:attrNameLst>
                                          <p:attrName>ppt_x</p:attrName>
                                        </p:attrNameLst>
                                      </p:cBhvr>
                                      <p:tavLst>
                                        <p:tav tm="0">
                                          <p:val>
                                            <p:strVal val="#ppt_x-.2"/>
                                          </p:val>
                                        </p:tav>
                                        <p:tav tm="100000">
                                          <p:val>
                                            <p:strVal val="#ppt_x"/>
                                          </p:val>
                                        </p:tav>
                                      </p:tavLst>
                                    </p:anim>
                                    <p:anim calcmode="lin" valueType="num">
                                      <p:cBhvr>
                                        <p:cTn id="20" dur="1000" fill="hold"/>
                                        <p:tgtEl>
                                          <p:spTgt spid="17411">
                                            <p:txEl>
                                              <p:pRg st="1" end="1"/>
                                            </p:txEl>
                                          </p:spTgt>
                                        </p:tgtEl>
                                        <p:attrNameLst>
                                          <p:attrName>ppt_y</p:attrName>
                                        </p:attrNameLst>
                                      </p:cBhvr>
                                      <p:tavLst>
                                        <p:tav tm="0">
                                          <p:val>
                                            <p:strVal val="#ppt_y"/>
                                          </p:val>
                                        </p:tav>
                                        <p:tav tm="100000">
                                          <p:val>
                                            <p:strVal val="#ppt_y"/>
                                          </p:val>
                                        </p:tav>
                                      </p:tavLst>
                                    </p:anim>
                                    <p:animEffect transition="in" filter="fade">
                                      <p:cBhvr>
                                        <p:cTn id="21" dur="1000"/>
                                        <p:tgtEl>
                                          <p:spTgt spid="17411">
                                            <p:txEl>
                                              <p:pRg st="1" end="1"/>
                                            </p:txEl>
                                          </p:spTgt>
                                        </p:tgtEl>
                                      </p:cBhvr>
                                    </p:animEffect>
                                  </p:childTnLst>
                                </p:cTn>
                              </p:par>
                            </p:childTnLst>
                          </p:cTn>
                        </p:par>
                        <p:par>
                          <p:cTn id="22" fill="hold">
                            <p:stCondLst>
                              <p:cond delay="3000"/>
                            </p:stCondLst>
                            <p:childTnLst>
                              <p:par>
                                <p:cTn id="23" presetID="23" presetClass="entr" presetSubtype="16" fill="hold" nodeType="afterEffect">
                                  <p:stCondLst>
                                    <p:cond delay="0"/>
                                  </p:stCondLst>
                                  <p:childTnLst>
                                    <p:set>
                                      <p:cBhvr>
                                        <p:cTn id="24" dur="1" fill="hold">
                                          <p:stCondLst>
                                            <p:cond delay="0"/>
                                          </p:stCondLst>
                                        </p:cTn>
                                        <p:tgtEl>
                                          <p:spTgt spid="17411">
                                            <p:txEl>
                                              <p:pRg st="2" end="2"/>
                                            </p:txEl>
                                          </p:spTgt>
                                        </p:tgtEl>
                                        <p:attrNameLst>
                                          <p:attrName>style.visibility</p:attrName>
                                        </p:attrNameLst>
                                      </p:cBhvr>
                                      <p:to>
                                        <p:strVal val="visible"/>
                                      </p:to>
                                    </p:set>
                                    <p:anim calcmode="lin" valueType="num">
                                      <p:cBhvr>
                                        <p:cTn id="25" dur="1000" fill="hold"/>
                                        <p:tgtEl>
                                          <p:spTgt spid="17411">
                                            <p:txEl>
                                              <p:pRg st="2" end="2"/>
                                            </p:txEl>
                                          </p:spTgt>
                                        </p:tgtEl>
                                        <p:attrNameLst>
                                          <p:attrName>ppt_w</p:attrName>
                                        </p:attrNameLst>
                                      </p:cBhvr>
                                      <p:tavLst>
                                        <p:tav tm="0">
                                          <p:val>
                                            <p:fltVal val="0"/>
                                          </p:val>
                                        </p:tav>
                                        <p:tav tm="100000">
                                          <p:val>
                                            <p:strVal val="#ppt_w"/>
                                          </p:val>
                                        </p:tav>
                                      </p:tavLst>
                                    </p:anim>
                                    <p:anim calcmode="lin" valueType="num">
                                      <p:cBhvr>
                                        <p:cTn id="26" dur="1000" fill="hold"/>
                                        <p:tgtEl>
                                          <p:spTgt spid="17411">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9" name="Rectangle 7"/>
          <p:cNvSpPr>
            <a:spLocks noGrp="1" noRot="1" noChangeArrowheads="1"/>
          </p:cNvSpPr>
          <p:nvPr>
            <p:ph type="body" idx="1"/>
          </p:nvPr>
        </p:nvSpPr>
        <p:spPr>
          <a:xfrm>
            <a:off x="301625" y="765175"/>
            <a:ext cx="8540750" cy="5334000"/>
          </a:xfrm>
          <a:solidFill>
            <a:schemeClr val="bg1"/>
          </a:solidFill>
        </p:spPr>
        <p:txBody>
          <a:bodyPr/>
          <a:lstStyle/>
          <a:p>
            <a:r>
              <a:rPr lang="es-PE" sz="3600" b="1" i="1">
                <a:solidFill>
                  <a:srgbClr val="FFFF00"/>
                </a:solidFill>
                <a:latin typeface="Garamond" pitchFamily="18" charset="0"/>
              </a:rPr>
              <a:t>En la mayoría de los casos el racismo utiliza signos externos, principalmente el aspecto físico y el color de la piel, para considerar a los seres de otras culturas como inferiores y convierte esta “inferioridad” en la razón que explica tanto la agresión hacia el grupo considerado “inferior”, como el mantenimiento de privilegios por parte del grupo que se considera “superior”.</a:t>
            </a:r>
            <a:endParaRPr lang="es-MX" sz="3600" b="1" i="1">
              <a:solidFill>
                <a:srgbClr val="FFFF00"/>
              </a:solidFill>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8439">
                                            <p:bg/>
                                          </p:spTgt>
                                        </p:tgtEl>
                                        <p:attrNameLst>
                                          <p:attrName>style.visibility</p:attrName>
                                        </p:attrNameLst>
                                      </p:cBhvr>
                                      <p:to>
                                        <p:strVal val="visible"/>
                                      </p:to>
                                    </p:set>
                                    <p:anim calcmode="lin" valueType="num">
                                      <p:cBhvr>
                                        <p:cTn id="7" dur="1000" fill="hold"/>
                                        <p:tgtEl>
                                          <p:spTgt spid="18439">
                                            <p:bg/>
                                          </p:spTgt>
                                        </p:tgtEl>
                                        <p:attrNameLst>
                                          <p:attrName>ppt_w</p:attrName>
                                        </p:attrNameLst>
                                      </p:cBhvr>
                                      <p:tavLst>
                                        <p:tav tm="0">
                                          <p:val>
                                            <p:fltVal val="0"/>
                                          </p:val>
                                        </p:tav>
                                        <p:tav tm="100000">
                                          <p:val>
                                            <p:strVal val="#ppt_w"/>
                                          </p:val>
                                        </p:tav>
                                      </p:tavLst>
                                    </p:anim>
                                    <p:anim calcmode="lin" valueType="num">
                                      <p:cBhvr>
                                        <p:cTn id="8" dur="1000" fill="hold"/>
                                        <p:tgtEl>
                                          <p:spTgt spid="18439">
                                            <p:bg/>
                                          </p:spTgt>
                                        </p:tgtEl>
                                        <p:attrNameLst>
                                          <p:attrName>ppt_h</p:attrName>
                                        </p:attrNameLst>
                                      </p:cBhvr>
                                      <p:tavLst>
                                        <p:tav tm="0">
                                          <p:val>
                                            <p:strVal val="#ppt_h"/>
                                          </p:val>
                                        </p:tav>
                                        <p:tav tm="100000">
                                          <p:val>
                                            <p:strVal val="#ppt_h"/>
                                          </p:val>
                                        </p:tav>
                                      </p:tavLst>
                                    </p:anim>
                                  </p:childTnLst>
                                </p:cTn>
                              </p:par>
                            </p:childTnLst>
                          </p:cTn>
                        </p:par>
                        <p:par>
                          <p:cTn id="9" fill="hold">
                            <p:stCondLst>
                              <p:cond delay="1000"/>
                            </p:stCondLst>
                            <p:childTnLst>
                              <p:par>
                                <p:cTn id="10" presetID="17" presetClass="entr" presetSubtype="10" fill="hold" grpId="0" nodeType="afterEffect">
                                  <p:stCondLst>
                                    <p:cond delay="0"/>
                                  </p:stCondLst>
                                  <p:childTnLst>
                                    <p:set>
                                      <p:cBhvr>
                                        <p:cTn id="11" dur="1" fill="hold">
                                          <p:stCondLst>
                                            <p:cond delay="0"/>
                                          </p:stCondLst>
                                        </p:cTn>
                                        <p:tgtEl>
                                          <p:spTgt spid="18439">
                                            <p:txEl>
                                              <p:pRg st="0" end="0"/>
                                            </p:txEl>
                                          </p:spTgt>
                                        </p:tgtEl>
                                        <p:attrNameLst>
                                          <p:attrName>style.visibility</p:attrName>
                                        </p:attrNameLst>
                                      </p:cBhvr>
                                      <p:to>
                                        <p:strVal val="visible"/>
                                      </p:to>
                                    </p:set>
                                    <p:anim calcmode="lin" valueType="num">
                                      <p:cBhvr>
                                        <p:cTn id="12" dur="1000" fill="hold"/>
                                        <p:tgtEl>
                                          <p:spTgt spid="18439">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18439">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9" grpId="0" uiExpand="1"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rrowheads="1"/>
          </p:cNvSpPr>
          <p:nvPr>
            <p:ph type="title"/>
          </p:nvPr>
        </p:nvSpPr>
        <p:spPr>
          <a:xfrm>
            <a:off x="301625" y="228600"/>
            <a:ext cx="8510588" cy="752475"/>
          </a:xfrm>
        </p:spPr>
        <p:txBody>
          <a:bodyPr/>
          <a:lstStyle/>
          <a:p>
            <a:r>
              <a:rPr lang="es-PE" sz="4000" b="1"/>
              <a:t>Declaración de la UNESCO</a:t>
            </a:r>
            <a:endParaRPr lang="es-ES" sz="4000" b="1"/>
          </a:p>
        </p:txBody>
      </p:sp>
      <p:sp>
        <p:nvSpPr>
          <p:cNvPr id="69635" name="Rectangle 3"/>
          <p:cNvSpPr>
            <a:spLocks noGrp="1" noRot="1" noChangeArrowheads="1"/>
          </p:cNvSpPr>
          <p:nvPr>
            <p:ph type="body" idx="1"/>
          </p:nvPr>
        </p:nvSpPr>
        <p:spPr>
          <a:xfrm>
            <a:off x="503238" y="1412875"/>
            <a:ext cx="8532812" cy="4176713"/>
          </a:xfrm>
        </p:spPr>
        <p:txBody>
          <a:bodyPr/>
          <a:lstStyle/>
          <a:p>
            <a:pPr>
              <a:lnSpc>
                <a:spcPct val="80000"/>
              </a:lnSpc>
            </a:pPr>
            <a:r>
              <a:rPr lang="es-PE" sz="2800" b="1" i="1" dirty="0">
                <a:solidFill>
                  <a:srgbClr val="FFFF00"/>
                </a:solidFill>
              </a:rPr>
              <a:t>El racismo constituye, entre otras cosas, una simplificación de la realidad, no sólo porque es obvio que no existen razas superiores ni inferiores, sino porque en contra de lo que habitualmente se cree, hoy en día está claro que el concepto “raza” no tiene validez científica, ya que no está vinculado a datos biológicos precisos; se trata más bien de una imagen social condicionada en gran medida por la apariencia física de las </a:t>
            </a:r>
            <a:r>
              <a:rPr lang="es-PE" sz="2800" b="1" i="1" dirty="0" smtClean="0">
                <a:solidFill>
                  <a:srgbClr val="FFFF00"/>
                </a:solidFill>
              </a:rPr>
              <a:t>personas</a:t>
            </a:r>
            <a:r>
              <a:rPr lang="es-PE" sz="2800" b="1" dirty="0" smtClean="0">
                <a:solidFill>
                  <a:srgbClr val="FFFF00"/>
                </a:solidFill>
              </a:rPr>
              <a:t>.</a:t>
            </a:r>
          </a:p>
          <a:p>
            <a:pPr>
              <a:lnSpc>
                <a:spcPct val="80000"/>
              </a:lnSpc>
              <a:buNone/>
            </a:pPr>
            <a:r>
              <a:rPr lang="es-PE" sz="2800" b="1" dirty="0" smtClean="0">
                <a:solidFill>
                  <a:srgbClr val="FFFF00"/>
                </a:solidFill>
              </a:rPr>
              <a:t>	</a:t>
            </a:r>
            <a:r>
              <a:rPr lang="es-PE" sz="1800" b="1" dirty="0" smtClean="0">
                <a:solidFill>
                  <a:srgbClr val="FFFF00"/>
                </a:solidFill>
              </a:rPr>
              <a:t>(UNESCO</a:t>
            </a:r>
            <a:r>
              <a:rPr lang="es-PE" sz="1800" b="1" dirty="0">
                <a:solidFill>
                  <a:srgbClr val="FFFF00"/>
                </a:solidFill>
              </a:rPr>
              <a:t>, 1981).</a:t>
            </a:r>
            <a:endParaRPr lang="es-ES" sz="1800" b="1" dirty="0">
              <a:solidFill>
                <a:srgbClr val="FFFF00"/>
              </a:solidFill>
            </a:endParaRPr>
          </a:p>
        </p:txBody>
      </p:sp>
      <p:pic>
        <p:nvPicPr>
          <p:cNvPr id="69636" name="Picture 4"/>
          <p:cNvPicPr>
            <a:picLocks noChangeAspect="1" noChangeArrowheads="1"/>
          </p:cNvPicPr>
          <p:nvPr/>
        </p:nvPicPr>
        <p:blipFill>
          <a:blip r:embed="rId3"/>
          <a:srcRect/>
          <a:stretch>
            <a:fillRect/>
          </a:stretch>
        </p:blipFill>
        <p:spPr bwMode="auto">
          <a:xfrm>
            <a:off x="6084888" y="4840288"/>
            <a:ext cx="2808287" cy="20177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2000" tmFilter="0, 0; .2, .5; .8, .5; 1, 0"/>
                                        <p:tgtEl>
                                          <p:spTgt spid="69636"/>
                                        </p:tgtEl>
                                      </p:cBhvr>
                                    </p:animEffect>
                                    <p:animScale>
                                      <p:cBhvr>
                                        <p:cTn id="7" dur="1000" autoRev="1" fill="hold"/>
                                        <p:tgtEl>
                                          <p:spTgt spid="6963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rrowheads="1"/>
          </p:cNvSpPr>
          <p:nvPr>
            <p:ph type="title"/>
          </p:nvPr>
        </p:nvSpPr>
        <p:spPr>
          <a:xfrm>
            <a:off x="250825" y="0"/>
            <a:ext cx="8510588" cy="1125538"/>
          </a:xfrm>
        </p:spPr>
        <p:txBody>
          <a:bodyPr/>
          <a:lstStyle/>
          <a:p>
            <a:r>
              <a:rPr lang="es-MX"/>
              <a:t>IDEAS INTRODUCTORIAS</a:t>
            </a:r>
          </a:p>
        </p:txBody>
      </p:sp>
      <p:sp>
        <p:nvSpPr>
          <p:cNvPr id="12291" name="Rectangle 3"/>
          <p:cNvSpPr>
            <a:spLocks noGrp="1" noRot="1" noChangeArrowheads="1"/>
          </p:cNvSpPr>
          <p:nvPr>
            <p:ph type="body" idx="1"/>
          </p:nvPr>
        </p:nvSpPr>
        <p:spPr>
          <a:xfrm>
            <a:off x="301625" y="1125538"/>
            <a:ext cx="8540750" cy="5732462"/>
          </a:xfrm>
        </p:spPr>
        <p:txBody>
          <a:bodyPr/>
          <a:lstStyle/>
          <a:p>
            <a:pPr>
              <a:lnSpc>
                <a:spcPct val="90000"/>
              </a:lnSpc>
              <a:spcBef>
                <a:spcPct val="40000"/>
              </a:spcBef>
              <a:spcAft>
                <a:spcPct val="30000"/>
              </a:spcAft>
            </a:pPr>
            <a:r>
              <a:rPr lang="es-PE" sz="3600" b="1" i="1">
                <a:latin typeface="Trebuchet MS" pitchFamily="34" charset="0"/>
              </a:rPr>
              <a:t>Los prejuicios y estereotipos negativos que un grupo social mantiene con respecto a otro grupo, suelen tener como consecuencia una reacción de rechazo </a:t>
            </a:r>
          </a:p>
          <a:p>
            <a:pPr>
              <a:lnSpc>
                <a:spcPct val="90000"/>
              </a:lnSpc>
              <a:spcBef>
                <a:spcPct val="40000"/>
              </a:spcBef>
              <a:spcAft>
                <a:spcPct val="30000"/>
              </a:spcAft>
            </a:pPr>
            <a:r>
              <a:rPr lang="es-PE" sz="3600" b="1"/>
              <a:t>Esta reacción de rechazo se traduce habitualmente en tres manifestaciones estrechamente relacionadas: </a:t>
            </a:r>
            <a:r>
              <a:rPr lang="es-PE" sz="3600" b="1" i="1">
                <a:solidFill>
                  <a:srgbClr val="FFFF00"/>
                </a:solidFill>
              </a:rPr>
              <a:t>discriminación, xenofobia y racismo</a:t>
            </a:r>
            <a:r>
              <a:rPr lang="es-PE" sz="3600" b="1">
                <a:solidFill>
                  <a:srgbClr val="FFFF00"/>
                </a:solidFill>
              </a:rPr>
              <a:t>.</a:t>
            </a:r>
            <a:r>
              <a:rPr lang="es-MX" sz="3600" b="1">
                <a:solidFill>
                  <a:srgbClr val="FFFF00"/>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fade">
                                      <p:cBhvr>
                                        <p:cTn id="7" dur="1000"/>
                                        <p:tgtEl>
                                          <p:spTgt spid="12290"/>
                                        </p:tgtEl>
                                      </p:cBhvr>
                                    </p:animEffect>
                                    <p:anim calcmode="lin" valueType="num">
                                      <p:cBhvr>
                                        <p:cTn id="8" dur="1000" fill="hold"/>
                                        <p:tgtEl>
                                          <p:spTgt spid="12290"/>
                                        </p:tgtEl>
                                        <p:attrNameLst>
                                          <p:attrName>ppt_x</p:attrName>
                                        </p:attrNameLst>
                                      </p:cBhvr>
                                      <p:tavLst>
                                        <p:tav tm="0">
                                          <p:val>
                                            <p:strVal val="#ppt_x"/>
                                          </p:val>
                                        </p:tav>
                                        <p:tav tm="100000">
                                          <p:val>
                                            <p:strVal val="#ppt_x"/>
                                          </p:val>
                                        </p:tav>
                                      </p:tavLst>
                                    </p:anim>
                                    <p:anim calcmode="lin" valueType="num">
                                      <p:cBhvr>
                                        <p:cTn id="9" dur="900" decel="100000" fill="hold"/>
                                        <p:tgtEl>
                                          <p:spTgt spid="12290"/>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2290"/>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7" presetClass="entr" presetSubtype="10" fill="hold" grpId="0" nodeType="afterEffect">
                                  <p:stCondLst>
                                    <p:cond delay="0"/>
                                  </p:stCondLst>
                                  <p:childTnLst>
                                    <p:set>
                                      <p:cBhvr>
                                        <p:cTn id="13" dur="1" fill="hold">
                                          <p:stCondLst>
                                            <p:cond delay="0"/>
                                          </p:stCondLst>
                                        </p:cTn>
                                        <p:tgtEl>
                                          <p:spTgt spid="12291">
                                            <p:txEl>
                                              <p:pRg st="0" end="0"/>
                                            </p:txEl>
                                          </p:spTgt>
                                        </p:tgtEl>
                                        <p:attrNameLst>
                                          <p:attrName>style.visibility</p:attrName>
                                        </p:attrNameLst>
                                      </p:cBhvr>
                                      <p:to>
                                        <p:strVal val="visible"/>
                                      </p:to>
                                    </p:set>
                                    <p:anim calcmode="lin" valueType="num">
                                      <p:cBhvr>
                                        <p:cTn id="14" dur="1000" fill="hold"/>
                                        <p:tgtEl>
                                          <p:spTgt spid="12291">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12291">
                                            <p:txEl>
                                              <p:pRg st="0" end="0"/>
                                            </p:txEl>
                                          </p:spTgt>
                                        </p:tgtEl>
                                        <p:attrNameLst>
                                          <p:attrName>ppt_h</p:attrName>
                                        </p:attrNameLst>
                                      </p:cBhvr>
                                      <p:tavLst>
                                        <p:tav tm="0">
                                          <p:val>
                                            <p:strVal val="#ppt_h"/>
                                          </p:val>
                                        </p:tav>
                                        <p:tav tm="100000">
                                          <p:val>
                                            <p:strVal val="#ppt_h"/>
                                          </p:val>
                                        </p:tav>
                                      </p:tavLst>
                                    </p:anim>
                                  </p:childTnLst>
                                </p:cTn>
                              </p:par>
                            </p:childTnLst>
                          </p:cTn>
                        </p:par>
                        <p:par>
                          <p:cTn id="16" fill="hold">
                            <p:stCondLst>
                              <p:cond delay="2000"/>
                            </p:stCondLst>
                            <p:childTnLst>
                              <p:par>
                                <p:cTn id="17" presetID="17" presetClass="entr" presetSubtype="10" fill="hold" grpId="0" nodeType="afterEffect">
                                  <p:stCondLst>
                                    <p:cond delay="0"/>
                                  </p:stCondLst>
                                  <p:childTnLst>
                                    <p:set>
                                      <p:cBhvr>
                                        <p:cTn id="18" dur="1" fill="hold">
                                          <p:stCondLst>
                                            <p:cond delay="0"/>
                                          </p:stCondLst>
                                        </p:cTn>
                                        <p:tgtEl>
                                          <p:spTgt spid="12291">
                                            <p:txEl>
                                              <p:pRg st="1" end="1"/>
                                            </p:txEl>
                                          </p:spTgt>
                                        </p:tgtEl>
                                        <p:attrNameLst>
                                          <p:attrName>style.visibility</p:attrName>
                                        </p:attrNameLst>
                                      </p:cBhvr>
                                      <p:to>
                                        <p:strVal val="visible"/>
                                      </p:to>
                                    </p:set>
                                    <p:anim calcmode="lin" valueType="num">
                                      <p:cBhvr>
                                        <p:cTn id="19" dur="1000" fill="hold"/>
                                        <p:tgtEl>
                                          <p:spTgt spid="12291">
                                            <p:txEl>
                                              <p:pRg st="1" end="1"/>
                                            </p:txEl>
                                          </p:spTgt>
                                        </p:tgtEl>
                                        <p:attrNameLst>
                                          <p:attrName>ppt_w</p:attrName>
                                        </p:attrNameLst>
                                      </p:cBhvr>
                                      <p:tavLst>
                                        <p:tav tm="0">
                                          <p:val>
                                            <p:fltVal val="0"/>
                                          </p:val>
                                        </p:tav>
                                        <p:tav tm="100000">
                                          <p:val>
                                            <p:strVal val="#ppt_w"/>
                                          </p:val>
                                        </p:tav>
                                      </p:tavLst>
                                    </p:anim>
                                    <p:anim calcmode="lin" valueType="num">
                                      <p:cBhvr>
                                        <p:cTn id="20" dur="1000" fill="hold"/>
                                        <p:tgtEl>
                                          <p:spTgt spid="12291">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P spid="12291"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Rot="1" noChangeArrowheads="1"/>
          </p:cNvSpPr>
          <p:nvPr>
            <p:ph type="body" idx="1"/>
          </p:nvPr>
        </p:nvSpPr>
        <p:spPr>
          <a:xfrm>
            <a:off x="215900" y="974725"/>
            <a:ext cx="8964613" cy="5549900"/>
          </a:xfrm>
        </p:spPr>
        <p:txBody>
          <a:bodyPr/>
          <a:lstStyle/>
          <a:p>
            <a:pPr>
              <a:lnSpc>
                <a:spcPct val="90000"/>
              </a:lnSpc>
            </a:pPr>
            <a:r>
              <a:rPr lang="es-PE" b="1">
                <a:solidFill>
                  <a:srgbClr val="FFFF00"/>
                </a:solidFill>
              </a:rPr>
              <a:t>Discriminación, xenofobia y racismo, tienen en común una base de intolerancia, de rechazo a lo que se considera diferente y, todas llevan, de una forma u otra, a la marginación</a:t>
            </a:r>
            <a:r>
              <a:rPr lang="es-MX">
                <a:solidFill>
                  <a:srgbClr val="FFFF00"/>
                </a:solidFill>
              </a:rPr>
              <a:t> </a:t>
            </a:r>
          </a:p>
          <a:p>
            <a:pPr>
              <a:lnSpc>
                <a:spcPct val="90000"/>
              </a:lnSpc>
              <a:buFont typeface="Wingdings" pitchFamily="2" charset="2"/>
              <a:buNone/>
            </a:pPr>
            <a:endParaRPr lang="es-MX">
              <a:solidFill>
                <a:srgbClr val="FFFF00"/>
              </a:solidFill>
            </a:endParaRPr>
          </a:p>
          <a:p>
            <a:pPr>
              <a:lnSpc>
                <a:spcPct val="90000"/>
              </a:lnSpc>
            </a:pPr>
            <a:r>
              <a:rPr lang="es-PE" b="1" i="1"/>
              <a:t>Esta situación refuerza en los practicantes de la cultura dominante la convicción de que los “otros” son inferiores y la creencia en la superioridad de su propio grupo y cultura.</a:t>
            </a:r>
            <a:endParaRPr lang="es-MX" b="1"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 calcmode="lin" valueType="num">
                                      <p:cBhvr>
                                        <p:cTn id="7" dur="1000" fill="hold"/>
                                        <p:tgtEl>
                                          <p:spTgt spid="28675">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2867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28675">
                                            <p:txEl>
                                              <p:pRg st="0" end="0"/>
                                            </p:txEl>
                                          </p:spTgt>
                                        </p:tgtEl>
                                      </p:cBhvr>
                                    </p:animEffect>
                                  </p:childTnLst>
                                </p:cTn>
                              </p:par>
                            </p:childTnLst>
                          </p:cTn>
                        </p:par>
                        <p:par>
                          <p:cTn id="10" fill="hold">
                            <p:stCondLst>
                              <p:cond delay="1000"/>
                            </p:stCondLst>
                            <p:childTnLst>
                              <p:par>
                                <p:cTn id="11" presetID="3" presetClass="entr" presetSubtype="5" fill="hold" nodeType="afterEffect">
                                  <p:stCondLst>
                                    <p:cond delay="0"/>
                                  </p:stCondLst>
                                  <p:childTnLst>
                                    <p:set>
                                      <p:cBhvr>
                                        <p:cTn id="12" dur="1" fill="hold">
                                          <p:stCondLst>
                                            <p:cond delay="0"/>
                                          </p:stCondLst>
                                        </p:cTn>
                                        <p:tgtEl>
                                          <p:spTgt spid="28675">
                                            <p:txEl>
                                              <p:pRg st="2" end="2"/>
                                            </p:txEl>
                                          </p:spTgt>
                                        </p:tgtEl>
                                        <p:attrNameLst>
                                          <p:attrName>style.visibility</p:attrName>
                                        </p:attrNameLst>
                                      </p:cBhvr>
                                      <p:to>
                                        <p:strVal val="visible"/>
                                      </p:to>
                                    </p:set>
                                    <p:animEffect transition="in" filter="blinds(vertical)">
                                      <p:cBhvr>
                                        <p:cTn id="13" dur="1000"/>
                                        <p:tgtEl>
                                          <p:spTgt spid="286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Rot="1" noChangeArrowheads="1"/>
          </p:cNvSpPr>
          <p:nvPr>
            <p:ph type="body" idx="1"/>
          </p:nvPr>
        </p:nvSpPr>
        <p:spPr>
          <a:xfrm>
            <a:off x="1042988" y="1052513"/>
            <a:ext cx="7561262" cy="5046662"/>
          </a:xfrm>
        </p:spPr>
        <p:txBody>
          <a:bodyPr/>
          <a:lstStyle/>
          <a:p>
            <a:r>
              <a:rPr lang="es-PE" sz="4000" b="1">
                <a:solidFill>
                  <a:srgbClr val="FFFF00"/>
                </a:solidFill>
              </a:rPr>
              <a:t>El etnocentrismo rechaza el derecho a la diferencia, </a:t>
            </a:r>
          </a:p>
          <a:p>
            <a:pPr>
              <a:buFont typeface="Wingdings" pitchFamily="2" charset="2"/>
              <a:buNone/>
            </a:pPr>
            <a:endParaRPr lang="es-PE" sz="4000" b="1">
              <a:solidFill>
                <a:srgbClr val="FFFF00"/>
              </a:solidFill>
            </a:endParaRPr>
          </a:p>
          <a:p>
            <a:r>
              <a:rPr lang="es-PE" sz="4000" b="1"/>
              <a:t>El racismo niega el derecho a la igualdad.</a:t>
            </a:r>
            <a:endParaRPr lang="es-MX" sz="4000" b="1"/>
          </a:p>
        </p:txBody>
      </p:sp>
      <p:pic>
        <p:nvPicPr>
          <p:cNvPr id="21509" name="Picture 5" descr="j0324340[1]"/>
          <p:cNvPicPr>
            <a:picLocks noChangeAspect="1" noChangeArrowheads="1"/>
          </p:cNvPicPr>
          <p:nvPr/>
        </p:nvPicPr>
        <p:blipFill>
          <a:blip r:embed="rId3"/>
          <a:srcRect/>
          <a:stretch>
            <a:fillRect/>
          </a:stretch>
        </p:blipFill>
        <p:spPr bwMode="auto">
          <a:xfrm>
            <a:off x="1403350" y="4724400"/>
            <a:ext cx="1857375" cy="1222375"/>
          </a:xfrm>
          <a:prstGeom prst="rect">
            <a:avLst/>
          </a:prstGeom>
          <a:noFill/>
        </p:spPr>
      </p:pic>
      <p:pic>
        <p:nvPicPr>
          <p:cNvPr id="14338" name="Picture 2" descr="161"/>
          <p:cNvPicPr>
            <a:picLocks noChangeAspect="1" noChangeArrowheads="1"/>
          </p:cNvPicPr>
          <p:nvPr/>
        </p:nvPicPr>
        <p:blipFill>
          <a:blip r:embed="rId4"/>
          <a:srcRect/>
          <a:stretch>
            <a:fillRect/>
          </a:stretch>
        </p:blipFill>
        <p:spPr bwMode="auto">
          <a:xfrm>
            <a:off x="5143504" y="4143380"/>
            <a:ext cx="3331723" cy="221457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 calcmode="lin" valueType="num">
                                      <p:cBhvr>
                                        <p:cTn id="7" dur="1000" fill="hold"/>
                                        <p:tgtEl>
                                          <p:spTgt spid="21507">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1507">
                                            <p:txEl>
                                              <p:pRg st="0" end="0"/>
                                            </p:txEl>
                                          </p:spTgt>
                                        </p:tgtEl>
                                        <p:attrNameLst>
                                          <p:attrName>ppt_h</p:attrName>
                                        </p:attrNameLst>
                                      </p:cBhvr>
                                      <p:tavLst>
                                        <p:tav tm="0">
                                          <p:val>
                                            <p:fltVal val="0"/>
                                          </p:val>
                                        </p:tav>
                                        <p:tav tm="100000">
                                          <p:val>
                                            <p:strVal val="#ppt_h"/>
                                          </p:val>
                                        </p:tav>
                                      </p:tavLst>
                                    </p:anim>
                                  </p:childTnLst>
                                </p:cTn>
                              </p:par>
                            </p:childTnLst>
                          </p:cTn>
                        </p:par>
                        <p:par>
                          <p:cTn id="9" fill="hold">
                            <p:stCondLst>
                              <p:cond delay="1000"/>
                            </p:stCondLst>
                            <p:childTnLst>
                              <p:par>
                                <p:cTn id="10" presetID="23" presetClass="entr" presetSubtype="16" fill="hold" nodeType="afterEffect">
                                  <p:stCondLst>
                                    <p:cond delay="0"/>
                                  </p:stCondLst>
                                  <p:childTnLst>
                                    <p:set>
                                      <p:cBhvr>
                                        <p:cTn id="11" dur="1" fill="hold">
                                          <p:stCondLst>
                                            <p:cond delay="0"/>
                                          </p:stCondLst>
                                        </p:cTn>
                                        <p:tgtEl>
                                          <p:spTgt spid="21507">
                                            <p:txEl>
                                              <p:pRg st="2" end="2"/>
                                            </p:txEl>
                                          </p:spTgt>
                                        </p:tgtEl>
                                        <p:attrNameLst>
                                          <p:attrName>style.visibility</p:attrName>
                                        </p:attrNameLst>
                                      </p:cBhvr>
                                      <p:to>
                                        <p:strVal val="visible"/>
                                      </p:to>
                                    </p:set>
                                    <p:anim calcmode="lin" valueType="num">
                                      <p:cBhvr>
                                        <p:cTn id="12" dur="1000" fill="hold"/>
                                        <p:tgtEl>
                                          <p:spTgt spid="21507">
                                            <p:txEl>
                                              <p:pRg st="2" end="2"/>
                                            </p:txEl>
                                          </p:spTgt>
                                        </p:tgtEl>
                                        <p:attrNameLst>
                                          <p:attrName>ppt_w</p:attrName>
                                        </p:attrNameLst>
                                      </p:cBhvr>
                                      <p:tavLst>
                                        <p:tav tm="0">
                                          <p:val>
                                            <p:fltVal val="0"/>
                                          </p:val>
                                        </p:tav>
                                        <p:tav tm="100000">
                                          <p:val>
                                            <p:strVal val="#ppt_w"/>
                                          </p:val>
                                        </p:tav>
                                      </p:tavLst>
                                    </p:anim>
                                    <p:anim calcmode="lin" valueType="num">
                                      <p:cBhvr>
                                        <p:cTn id="13" dur="1000" fill="hold"/>
                                        <p:tgtEl>
                                          <p:spTgt spid="21507">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p:cNvPicPr>
            <a:picLocks noChangeAspect="1" noChangeArrowheads="1"/>
          </p:cNvPicPr>
          <p:nvPr/>
        </p:nvPicPr>
        <p:blipFill>
          <a:blip r:embed="rId3"/>
          <a:srcRect l="63542" t="841" r="16620" b="54321"/>
          <a:stretch>
            <a:fillRect/>
          </a:stretch>
        </p:blipFill>
        <p:spPr bwMode="auto">
          <a:xfrm>
            <a:off x="4572000" y="3429000"/>
            <a:ext cx="4572000" cy="3429000"/>
          </a:xfrm>
          <a:prstGeom prst="rect">
            <a:avLst/>
          </a:prstGeom>
          <a:noFill/>
        </p:spPr>
      </p:pic>
      <p:pic>
        <p:nvPicPr>
          <p:cNvPr id="72707" name="Picture 3"/>
          <p:cNvPicPr>
            <a:picLocks noChangeAspect="1" noChangeArrowheads="1"/>
          </p:cNvPicPr>
          <p:nvPr/>
        </p:nvPicPr>
        <p:blipFill>
          <a:blip r:embed="rId3"/>
          <a:srcRect l="752" t="1256" r="79155" b="54091"/>
          <a:stretch>
            <a:fillRect/>
          </a:stretch>
        </p:blipFill>
        <p:spPr bwMode="auto">
          <a:xfrm>
            <a:off x="0" y="0"/>
            <a:ext cx="4500563" cy="3429000"/>
          </a:xfrm>
          <a:prstGeom prst="rect">
            <a:avLst/>
          </a:prstGeom>
          <a:noFill/>
        </p:spPr>
      </p:pic>
      <p:pic>
        <p:nvPicPr>
          <p:cNvPr id="72708" name="Picture 4"/>
          <p:cNvPicPr>
            <a:picLocks noChangeAspect="1" noChangeArrowheads="1"/>
          </p:cNvPicPr>
          <p:nvPr/>
        </p:nvPicPr>
        <p:blipFill>
          <a:blip r:embed="rId3"/>
          <a:srcRect l="21599" t="1256" r="58310" b="53897"/>
          <a:stretch>
            <a:fillRect/>
          </a:stretch>
        </p:blipFill>
        <p:spPr bwMode="auto">
          <a:xfrm>
            <a:off x="4572000" y="0"/>
            <a:ext cx="4572000" cy="3429000"/>
          </a:xfrm>
          <a:prstGeom prst="rect">
            <a:avLst/>
          </a:prstGeom>
          <a:noFill/>
        </p:spPr>
      </p:pic>
      <p:pic>
        <p:nvPicPr>
          <p:cNvPr id="72709" name="Picture 5"/>
          <p:cNvPicPr>
            <a:picLocks noChangeAspect="1" noChangeArrowheads="1"/>
          </p:cNvPicPr>
          <p:nvPr/>
        </p:nvPicPr>
        <p:blipFill>
          <a:blip r:embed="rId3"/>
          <a:srcRect l="42438" t="952" r="37216" b="54086"/>
          <a:stretch>
            <a:fillRect/>
          </a:stretch>
        </p:blipFill>
        <p:spPr bwMode="auto">
          <a:xfrm>
            <a:off x="0" y="3421063"/>
            <a:ext cx="4572000" cy="3436937"/>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2707"/>
                                        </p:tgtEl>
                                        <p:attrNameLst>
                                          <p:attrName>style.visibility</p:attrName>
                                        </p:attrNameLst>
                                      </p:cBhvr>
                                      <p:to>
                                        <p:strVal val="visible"/>
                                      </p:to>
                                    </p:set>
                                    <p:animEffect transition="in" filter="dissolve">
                                      <p:cBhvr>
                                        <p:cTn id="7" dur="500"/>
                                        <p:tgtEl>
                                          <p:spTgt spid="72707"/>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72708"/>
                                        </p:tgtEl>
                                        <p:attrNameLst>
                                          <p:attrName>style.visibility</p:attrName>
                                        </p:attrNameLst>
                                      </p:cBhvr>
                                      <p:to>
                                        <p:strVal val="visible"/>
                                      </p:to>
                                    </p:set>
                                    <p:animEffect transition="in" filter="dissolve">
                                      <p:cBhvr>
                                        <p:cTn id="11" dur="500"/>
                                        <p:tgtEl>
                                          <p:spTgt spid="72708"/>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72709"/>
                                        </p:tgtEl>
                                        <p:attrNameLst>
                                          <p:attrName>style.visibility</p:attrName>
                                        </p:attrNameLst>
                                      </p:cBhvr>
                                      <p:to>
                                        <p:strVal val="visible"/>
                                      </p:to>
                                    </p:set>
                                    <p:animEffect transition="in" filter="dissolve">
                                      <p:cBhvr>
                                        <p:cTn id="15" dur="500"/>
                                        <p:tgtEl>
                                          <p:spTgt spid="72709"/>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72706"/>
                                        </p:tgtEl>
                                        <p:attrNameLst>
                                          <p:attrName>style.visibility</p:attrName>
                                        </p:attrNameLst>
                                      </p:cBhvr>
                                      <p:to>
                                        <p:strVal val="visible"/>
                                      </p:to>
                                    </p:set>
                                    <p:animEffect transition="in" filter="dissolve">
                                      <p:cBhvr>
                                        <p:cTn id="19" dur="500"/>
                                        <p:tgtEl>
                                          <p:spTgt spid="727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1538" y="2000240"/>
            <a:ext cx="6051802" cy="2566283"/>
          </a:xfrm>
          <a:prstGeom prst="rect">
            <a:avLst/>
          </a:prstGeom>
          <a:noFill/>
        </p:spPr>
        <p:txBody>
          <a:bodyPr>
            <a:spAutoFit/>
            <a:scene3d>
              <a:camera prst="isometricOffAxis1Right"/>
              <a:lightRig rig="soft" dir="tl">
                <a:rot lat="0" lon="0" rev="0"/>
              </a:lightRig>
            </a:scene3d>
            <a:sp3d contourW="25400" prstMaterial="matte">
              <a:bevelT w="25400" h="55880" prst="artDeco"/>
              <a:contourClr>
                <a:schemeClr val="accent2">
                  <a:tint val="20000"/>
                </a:schemeClr>
              </a:contourClr>
            </a:sp3d>
          </a:bodyPr>
          <a:lstStyle/>
          <a:p>
            <a:pPr algn="ctr">
              <a:defRPr/>
            </a:pPr>
            <a:r>
              <a:rPr lang="es-ES" sz="5400" b="1" spc="50" dirty="0">
                <a:ln w="11430"/>
                <a:solidFill>
                  <a:srgbClr val="FF0000"/>
                </a:solidFill>
              </a:rPr>
              <a:t>Preguntas?</a:t>
            </a:r>
          </a:p>
          <a:p>
            <a:pPr algn="ctr">
              <a:defRPr/>
            </a:pPr>
            <a:r>
              <a:rPr lang="es-ES" sz="5400" b="1" spc="50" dirty="0">
                <a:ln w="11430"/>
                <a:solidFill>
                  <a:srgbClr val="FF0000"/>
                </a:solidFill>
              </a:rPr>
              <a:t>Comentarios?</a:t>
            </a:r>
          </a:p>
          <a:p>
            <a:pPr algn="ctr">
              <a:defRPr/>
            </a:pPr>
            <a:r>
              <a:rPr lang="es-ES" sz="5400" b="1" spc="50" dirty="0">
                <a:ln w="11430"/>
                <a:solidFill>
                  <a:srgbClr val="FF0000"/>
                </a:solidFill>
              </a:rPr>
              <a:t>DIALOGUEMOS!!</a:t>
            </a:r>
          </a:p>
        </p:txBody>
      </p:sp>
      <p:pic>
        <p:nvPicPr>
          <p:cNvPr id="20483" name="Picture 8" descr="mains-05"/>
          <p:cNvPicPr>
            <a:picLocks noChangeAspect="1" noChangeArrowheads="1" noCrop="1"/>
          </p:cNvPicPr>
          <p:nvPr/>
        </p:nvPicPr>
        <p:blipFill>
          <a:blip r:embed="rId4"/>
          <a:srcRect/>
          <a:stretch>
            <a:fillRect/>
          </a:stretch>
        </p:blipFill>
        <p:spPr bwMode="auto">
          <a:xfrm>
            <a:off x="5786438" y="4000500"/>
            <a:ext cx="2286000" cy="2071688"/>
          </a:xfrm>
          <a:prstGeom prst="rect">
            <a:avLst/>
          </a:prstGeom>
          <a:noFill/>
          <a:ln w="9525">
            <a:noFill/>
            <a:miter lim="800000"/>
            <a:headEnd/>
            <a:tailEnd/>
          </a:ln>
        </p:spPr>
      </p:pic>
    </p:spTree>
  </p:cSld>
  <p:clrMapOvr>
    <a:masterClrMapping/>
  </p:clrMapOvr>
  <p:transition spd="med">
    <p:dissolve/>
    <p:sndAc>
      <p:stSnd>
        <p:snd r:embed="rId3" name="applause.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Rot="1" noChangeArrowheads="1"/>
          </p:cNvSpPr>
          <p:nvPr>
            <p:ph type="body" idx="4294967295"/>
          </p:nvPr>
        </p:nvSpPr>
        <p:spPr>
          <a:xfrm>
            <a:off x="1042988" y="836613"/>
            <a:ext cx="7497762" cy="3240087"/>
          </a:xfrm>
        </p:spPr>
        <p:txBody>
          <a:bodyPr/>
          <a:lstStyle/>
          <a:p>
            <a:pPr>
              <a:buFont typeface="Wingdings" pitchFamily="2" charset="2"/>
              <a:buNone/>
            </a:pPr>
            <a:r>
              <a:rPr lang="es-PE" b="1">
                <a:latin typeface="Franklin Gothic Medium" pitchFamily="34" charset="0"/>
              </a:rPr>
              <a:t>	</a:t>
            </a:r>
            <a:r>
              <a:rPr lang="es-PE" sz="3600" b="1">
                <a:solidFill>
                  <a:srgbClr val="FFFF00"/>
                </a:solidFill>
                <a:latin typeface="Franklin Gothic Medium" pitchFamily="34" charset="0"/>
              </a:rPr>
              <a:t>DISCRIMINACIÓN, RACISMO, XENOFOBIA</a:t>
            </a:r>
            <a:r>
              <a:rPr lang="es-PE" sz="3600" b="1">
                <a:latin typeface="Franklin Gothic Medium" pitchFamily="34" charset="0"/>
              </a:rPr>
              <a:t> se agudizan cuando se enmarcan en una relación:</a:t>
            </a:r>
          </a:p>
          <a:p>
            <a:pPr lvl="3">
              <a:buFontTx/>
              <a:buNone/>
            </a:pPr>
            <a:r>
              <a:rPr lang="es-PE" sz="2400" b="1">
                <a:latin typeface="Franklin Gothic Medium" pitchFamily="34" charset="0"/>
              </a:rPr>
              <a:t>	</a:t>
            </a:r>
            <a:r>
              <a:rPr lang="es-PE" sz="4000" b="1">
                <a:latin typeface="Franklin Gothic Medium" pitchFamily="34" charset="0"/>
              </a:rPr>
              <a:t>dominante / dominado, o</a:t>
            </a:r>
          </a:p>
          <a:p>
            <a:pPr lvl="3">
              <a:buFontTx/>
              <a:buNone/>
            </a:pPr>
            <a:r>
              <a:rPr lang="es-PE" sz="4000" b="1">
                <a:latin typeface="Franklin Gothic Medium" pitchFamily="34" charset="0"/>
              </a:rPr>
              <a:t>	mayoría / minoría</a:t>
            </a:r>
            <a:r>
              <a:rPr lang="es-PE" sz="2400" b="1">
                <a:latin typeface="Franklin Gothic Medium" pitchFamily="34" charset="0"/>
              </a:rPr>
              <a:t>.</a:t>
            </a:r>
            <a:endParaRPr lang="es-MX" sz="2400" b="1">
              <a:latin typeface="Franklin Gothic Medium" pitchFamily="34" charset="0"/>
            </a:endParaRPr>
          </a:p>
        </p:txBody>
      </p:sp>
      <p:pic>
        <p:nvPicPr>
          <p:cNvPr id="13318" name="Picture 6" descr="j0334314[1]"/>
          <p:cNvPicPr>
            <a:picLocks noChangeAspect="1" noChangeArrowheads="1"/>
          </p:cNvPicPr>
          <p:nvPr/>
        </p:nvPicPr>
        <p:blipFill>
          <a:blip r:embed="rId3"/>
          <a:srcRect/>
          <a:stretch>
            <a:fillRect/>
          </a:stretch>
        </p:blipFill>
        <p:spPr bwMode="auto">
          <a:xfrm>
            <a:off x="1042988" y="4797425"/>
            <a:ext cx="3097212" cy="1143000"/>
          </a:xfrm>
          <a:prstGeom prst="rect">
            <a:avLst/>
          </a:prstGeom>
          <a:noFill/>
        </p:spPr>
      </p:pic>
      <p:pic>
        <p:nvPicPr>
          <p:cNvPr id="13319" name="Picture 7" descr="j0334284[1]"/>
          <p:cNvPicPr>
            <a:picLocks noChangeAspect="1" noChangeArrowheads="1"/>
          </p:cNvPicPr>
          <p:nvPr/>
        </p:nvPicPr>
        <p:blipFill>
          <a:blip r:embed="rId4"/>
          <a:srcRect/>
          <a:stretch>
            <a:fillRect/>
          </a:stretch>
        </p:blipFill>
        <p:spPr bwMode="auto">
          <a:xfrm>
            <a:off x="5724525" y="4652963"/>
            <a:ext cx="2519363" cy="173831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 calcmode="lin" valueType="num">
                                      <p:cBhvr>
                                        <p:cTn id="7" dur="1000" fill="hold"/>
                                        <p:tgtEl>
                                          <p:spTgt spid="13315">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3315">
                                            <p:txEl>
                                              <p:pRg st="0" end="0"/>
                                            </p:txEl>
                                          </p:spTgt>
                                        </p:tgtEl>
                                        <p:attrNameLst>
                                          <p:attrName>ppt_h</p:attrName>
                                        </p:attrNameLst>
                                      </p:cBhvr>
                                      <p:tavLst>
                                        <p:tav tm="0">
                                          <p:val>
                                            <p:fltVal val="0"/>
                                          </p:val>
                                        </p:tav>
                                        <p:tav tm="100000">
                                          <p:val>
                                            <p:strVal val="#ppt_h"/>
                                          </p:val>
                                        </p:tav>
                                      </p:tavLst>
                                    </p:anim>
                                    <p:animEffect transition="in" filter="fade">
                                      <p:cBhvr>
                                        <p:cTn id="9" dur="1000"/>
                                        <p:tgtEl>
                                          <p:spTgt spid="13315">
                                            <p:txEl>
                                              <p:pRg st="0" end="0"/>
                                            </p:txEl>
                                          </p:spTgt>
                                        </p:tgtEl>
                                      </p:cBhvr>
                                    </p:animEffect>
                                  </p:childTnLst>
                                </p:cTn>
                              </p:par>
                            </p:childTnLst>
                          </p:cTn>
                        </p:par>
                        <p:par>
                          <p:cTn id="10" fill="hold">
                            <p:stCondLst>
                              <p:cond delay="1000"/>
                            </p:stCondLst>
                            <p:childTnLst>
                              <p:par>
                                <p:cTn id="11" presetID="53" presetClass="entr" presetSubtype="0" fill="hold" grpId="0" nodeType="afterEffect">
                                  <p:stCondLst>
                                    <p:cond delay="0"/>
                                  </p:stCondLst>
                                  <p:childTnLst>
                                    <p:set>
                                      <p:cBhvr>
                                        <p:cTn id="12" dur="1" fill="hold">
                                          <p:stCondLst>
                                            <p:cond delay="0"/>
                                          </p:stCondLst>
                                        </p:cTn>
                                        <p:tgtEl>
                                          <p:spTgt spid="13315">
                                            <p:txEl>
                                              <p:pRg st="1" end="1"/>
                                            </p:txEl>
                                          </p:spTgt>
                                        </p:tgtEl>
                                        <p:attrNameLst>
                                          <p:attrName>style.visibility</p:attrName>
                                        </p:attrNameLst>
                                      </p:cBhvr>
                                      <p:to>
                                        <p:strVal val="visible"/>
                                      </p:to>
                                    </p:set>
                                    <p:anim calcmode="lin" valueType="num">
                                      <p:cBhvr>
                                        <p:cTn id="13" dur="1000" fill="hold"/>
                                        <p:tgtEl>
                                          <p:spTgt spid="13315">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13315">
                                            <p:txEl>
                                              <p:pRg st="1" end="1"/>
                                            </p:txEl>
                                          </p:spTgt>
                                        </p:tgtEl>
                                        <p:attrNameLst>
                                          <p:attrName>ppt_h</p:attrName>
                                        </p:attrNameLst>
                                      </p:cBhvr>
                                      <p:tavLst>
                                        <p:tav tm="0">
                                          <p:val>
                                            <p:fltVal val="0"/>
                                          </p:val>
                                        </p:tav>
                                        <p:tav tm="100000">
                                          <p:val>
                                            <p:strVal val="#ppt_h"/>
                                          </p:val>
                                        </p:tav>
                                      </p:tavLst>
                                    </p:anim>
                                    <p:animEffect transition="in" filter="fade">
                                      <p:cBhvr>
                                        <p:cTn id="15" dur="1000"/>
                                        <p:tgtEl>
                                          <p:spTgt spid="13315">
                                            <p:txEl>
                                              <p:pRg st="1" end="1"/>
                                            </p:txEl>
                                          </p:spTgt>
                                        </p:tgtEl>
                                      </p:cBhvr>
                                    </p:animEffect>
                                  </p:childTnLst>
                                </p:cTn>
                              </p:par>
                            </p:childTnLst>
                          </p:cTn>
                        </p:par>
                        <p:par>
                          <p:cTn id="16" fill="hold">
                            <p:stCondLst>
                              <p:cond delay="2000"/>
                            </p:stCondLst>
                            <p:childTnLst>
                              <p:par>
                                <p:cTn id="17" presetID="53" presetClass="entr" presetSubtype="0" fill="hold" grpId="0" nodeType="afterEffect">
                                  <p:stCondLst>
                                    <p:cond delay="0"/>
                                  </p:stCondLst>
                                  <p:childTnLst>
                                    <p:set>
                                      <p:cBhvr>
                                        <p:cTn id="18" dur="1" fill="hold">
                                          <p:stCondLst>
                                            <p:cond delay="0"/>
                                          </p:stCondLst>
                                        </p:cTn>
                                        <p:tgtEl>
                                          <p:spTgt spid="13315">
                                            <p:txEl>
                                              <p:pRg st="2" end="2"/>
                                            </p:txEl>
                                          </p:spTgt>
                                        </p:tgtEl>
                                        <p:attrNameLst>
                                          <p:attrName>style.visibility</p:attrName>
                                        </p:attrNameLst>
                                      </p:cBhvr>
                                      <p:to>
                                        <p:strVal val="visible"/>
                                      </p:to>
                                    </p:set>
                                    <p:anim calcmode="lin" valueType="num">
                                      <p:cBhvr>
                                        <p:cTn id="19" dur="1000" fill="hold"/>
                                        <p:tgtEl>
                                          <p:spTgt spid="13315">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13315">
                                            <p:txEl>
                                              <p:pRg st="2" end="2"/>
                                            </p:txEl>
                                          </p:spTgt>
                                        </p:tgtEl>
                                        <p:attrNameLst>
                                          <p:attrName>ppt_h</p:attrName>
                                        </p:attrNameLst>
                                      </p:cBhvr>
                                      <p:tavLst>
                                        <p:tav tm="0">
                                          <p:val>
                                            <p:fltVal val="0"/>
                                          </p:val>
                                        </p:tav>
                                        <p:tav tm="100000">
                                          <p:val>
                                            <p:strVal val="#ppt_h"/>
                                          </p:val>
                                        </p:tav>
                                      </p:tavLst>
                                    </p:anim>
                                    <p:animEffect transition="in" filter="fade">
                                      <p:cBhvr>
                                        <p:cTn id="21" dur="1000"/>
                                        <p:tgtEl>
                                          <p:spTgt spid="133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rrowheads="1"/>
          </p:cNvSpPr>
          <p:nvPr>
            <p:ph type="title"/>
          </p:nvPr>
        </p:nvSpPr>
        <p:spPr>
          <a:xfrm>
            <a:off x="301625" y="228600"/>
            <a:ext cx="8510588" cy="968375"/>
          </a:xfrm>
        </p:spPr>
        <p:txBody>
          <a:bodyPr/>
          <a:lstStyle/>
          <a:p>
            <a:r>
              <a:rPr lang="es-PE" b="1" u="sng"/>
              <a:t>La discriminación</a:t>
            </a:r>
            <a:r>
              <a:rPr lang="es-MX"/>
              <a:t> </a:t>
            </a:r>
          </a:p>
        </p:txBody>
      </p:sp>
      <p:sp>
        <p:nvSpPr>
          <p:cNvPr id="14339" name="Rectangle 3"/>
          <p:cNvSpPr>
            <a:spLocks noGrp="1" noRot="1" noChangeArrowheads="1"/>
          </p:cNvSpPr>
          <p:nvPr>
            <p:ph type="body" idx="1"/>
          </p:nvPr>
        </p:nvSpPr>
        <p:spPr>
          <a:xfrm>
            <a:off x="301625" y="1341438"/>
            <a:ext cx="8540750" cy="3816350"/>
          </a:xfrm>
        </p:spPr>
        <p:txBody>
          <a:bodyPr/>
          <a:lstStyle/>
          <a:p>
            <a:pPr>
              <a:lnSpc>
                <a:spcPct val="90000"/>
              </a:lnSpc>
            </a:pPr>
            <a:r>
              <a:rPr lang="es-PE" b="1">
                <a:latin typeface="Comic Sans MS" pitchFamily="66" charset="0"/>
              </a:rPr>
              <a:t>Consiste fundamentalmente en conceder un trato desigual. </a:t>
            </a:r>
          </a:p>
          <a:p>
            <a:pPr>
              <a:lnSpc>
                <a:spcPct val="90000"/>
              </a:lnSpc>
              <a:buFont typeface="Wingdings" pitchFamily="2" charset="2"/>
              <a:buNone/>
            </a:pPr>
            <a:endParaRPr lang="es-PE" b="1">
              <a:latin typeface="Comic Sans MS" pitchFamily="66" charset="0"/>
            </a:endParaRPr>
          </a:p>
          <a:p>
            <a:pPr lvl="2">
              <a:lnSpc>
                <a:spcPct val="90000"/>
              </a:lnSpc>
            </a:pPr>
            <a:r>
              <a:rPr lang="es-PE" sz="3200" b="1" i="1">
                <a:latin typeface="Comic Sans MS" pitchFamily="66" charset="0"/>
              </a:rPr>
              <a:t>La discriminación supone reconocer a una persona como diferente y actuar en función de esa diferencia y no de las características individuales de esa persona</a:t>
            </a:r>
            <a:r>
              <a:rPr lang="es-MX" sz="3200" b="1" i="1">
                <a:latin typeface="Comic Sans MS" pitchFamily="66" charset="0"/>
              </a:rPr>
              <a:t> </a:t>
            </a:r>
          </a:p>
        </p:txBody>
      </p:sp>
      <p:pic>
        <p:nvPicPr>
          <p:cNvPr id="14340" name="Picture 4" descr="j0346607"/>
          <p:cNvPicPr>
            <a:picLocks noChangeAspect="1" noChangeArrowheads="1"/>
          </p:cNvPicPr>
          <p:nvPr/>
        </p:nvPicPr>
        <p:blipFill>
          <a:blip r:embed="rId3"/>
          <a:srcRect/>
          <a:stretch>
            <a:fillRect/>
          </a:stretch>
        </p:blipFill>
        <p:spPr bwMode="auto">
          <a:xfrm>
            <a:off x="7019925" y="5084763"/>
            <a:ext cx="1543050" cy="15430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p:cTn id="7" dur="1000" fill="hold"/>
                                        <p:tgtEl>
                                          <p:spTgt spid="14338"/>
                                        </p:tgtEl>
                                        <p:attrNameLst>
                                          <p:attrName>ppt_w</p:attrName>
                                        </p:attrNameLst>
                                      </p:cBhvr>
                                      <p:tavLst>
                                        <p:tav tm="0">
                                          <p:val>
                                            <p:fltVal val="0"/>
                                          </p:val>
                                        </p:tav>
                                        <p:tav tm="100000">
                                          <p:val>
                                            <p:strVal val="#ppt_w"/>
                                          </p:val>
                                        </p:tav>
                                      </p:tavLst>
                                    </p:anim>
                                    <p:anim calcmode="lin" valueType="num">
                                      <p:cBhvr>
                                        <p:cTn id="8" dur="1000" fill="hold"/>
                                        <p:tgtEl>
                                          <p:spTgt spid="14338"/>
                                        </p:tgtEl>
                                        <p:attrNameLst>
                                          <p:attrName>ppt_h</p:attrName>
                                        </p:attrNameLst>
                                      </p:cBhvr>
                                      <p:tavLst>
                                        <p:tav tm="0">
                                          <p:val>
                                            <p:fltVal val="0"/>
                                          </p:val>
                                        </p:tav>
                                        <p:tav tm="100000">
                                          <p:val>
                                            <p:strVal val="#ppt_h"/>
                                          </p:val>
                                        </p:tav>
                                      </p:tavLst>
                                    </p:anim>
                                  </p:childTnLst>
                                </p:cTn>
                              </p:par>
                            </p:childTnLst>
                          </p:cTn>
                        </p:par>
                        <p:par>
                          <p:cTn id="9" fill="hold">
                            <p:stCondLst>
                              <p:cond delay="1000"/>
                            </p:stCondLst>
                            <p:childTnLst>
                              <p:par>
                                <p:cTn id="10" presetID="22" presetClass="entr" presetSubtype="1" fill="hold" grpId="0" nodeType="afterEffect">
                                  <p:stCondLst>
                                    <p:cond delay="0"/>
                                  </p:stCondLst>
                                  <p:childTnLst>
                                    <p:set>
                                      <p:cBhvr>
                                        <p:cTn id="11" dur="1" fill="hold">
                                          <p:stCondLst>
                                            <p:cond delay="0"/>
                                          </p:stCondLst>
                                        </p:cTn>
                                        <p:tgtEl>
                                          <p:spTgt spid="14339">
                                            <p:txEl>
                                              <p:pRg st="0" end="0"/>
                                            </p:txEl>
                                          </p:spTgt>
                                        </p:tgtEl>
                                        <p:attrNameLst>
                                          <p:attrName>style.visibility</p:attrName>
                                        </p:attrNameLst>
                                      </p:cBhvr>
                                      <p:to>
                                        <p:strVal val="visible"/>
                                      </p:to>
                                    </p:set>
                                    <p:animEffect transition="in" filter="wipe(up)">
                                      <p:cBhvr>
                                        <p:cTn id="12" dur="1000"/>
                                        <p:tgtEl>
                                          <p:spTgt spid="14339">
                                            <p:txEl>
                                              <p:pRg st="0" end="0"/>
                                            </p:txEl>
                                          </p:spTgt>
                                        </p:tgtEl>
                                      </p:cBhvr>
                                    </p:animEffect>
                                  </p:childTnLst>
                                </p:cTn>
                              </p:par>
                            </p:childTnLst>
                          </p:cTn>
                        </p:par>
                        <p:par>
                          <p:cTn id="13" fill="hold">
                            <p:stCondLst>
                              <p:cond delay="2000"/>
                            </p:stCondLst>
                            <p:childTnLst>
                              <p:par>
                                <p:cTn id="14" presetID="22" presetClass="entr" presetSubtype="1" fill="hold" grpId="0" nodeType="afterEffect">
                                  <p:stCondLst>
                                    <p:cond delay="0"/>
                                  </p:stCondLst>
                                  <p:childTnLst>
                                    <p:set>
                                      <p:cBhvr>
                                        <p:cTn id="15" dur="1" fill="hold">
                                          <p:stCondLst>
                                            <p:cond delay="0"/>
                                          </p:stCondLst>
                                        </p:cTn>
                                        <p:tgtEl>
                                          <p:spTgt spid="14339">
                                            <p:txEl>
                                              <p:pRg st="2" end="2"/>
                                            </p:txEl>
                                          </p:spTgt>
                                        </p:tgtEl>
                                        <p:attrNameLst>
                                          <p:attrName>style.visibility</p:attrName>
                                        </p:attrNameLst>
                                      </p:cBhvr>
                                      <p:to>
                                        <p:strVal val="visible"/>
                                      </p:to>
                                    </p:set>
                                    <p:animEffect transition="in" filter="wipe(up)">
                                      <p:cBhvr>
                                        <p:cTn id="16" dur="1000"/>
                                        <p:tgtEl>
                                          <p:spTgt spid="1433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433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Rot="1" noChangeArrowheads="1"/>
          </p:cNvSpPr>
          <p:nvPr>
            <p:ph type="body" idx="4294967295"/>
          </p:nvPr>
        </p:nvSpPr>
        <p:spPr>
          <a:xfrm>
            <a:off x="495300" y="333375"/>
            <a:ext cx="8648700" cy="6191250"/>
          </a:xfrm>
        </p:spPr>
        <p:txBody>
          <a:bodyPr/>
          <a:lstStyle/>
          <a:p>
            <a:pPr>
              <a:lnSpc>
                <a:spcPct val="80000"/>
              </a:lnSpc>
            </a:pPr>
            <a:r>
              <a:rPr lang="es-PE" b="1" dirty="0">
                <a:latin typeface="Georgia" pitchFamily="18" charset="0"/>
              </a:rPr>
              <a:t>Cuando se trata de una discriminación negativa, se establece una distancia social que consiste en mantener “alejada” a la persona  o grupo que es objeto de la discriminación.</a:t>
            </a:r>
          </a:p>
          <a:p>
            <a:pPr>
              <a:lnSpc>
                <a:spcPct val="80000"/>
              </a:lnSpc>
            </a:pPr>
            <a:endParaRPr lang="es-PE" b="1" dirty="0">
              <a:latin typeface="Georgia" pitchFamily="18" charset="0"/>
            </a:endParaRPr>
          </a:p>
          <a:p>
            <a:pPr lvl="2">
              <a:lnSpc>
                <a:spcPct val="80000"/>
              </a:lnSpc>
            </a:pPr>
            <a:r>
              <a:rPr lang="es-PE" sz="3200" b="1" i="1" dirty="0">
                <a:solidFill>
                  <a:srgbClr val="FFFF00"/>
                </a:solidFill>
                <a:latin typeface="Georgia" pitchFamily="18" charset="0"/>
              </a:rPr>
              <a:t>Este alejamiento tiene su máxima expresión cuando se confina a un grupo a permanecer dentro de unos límites físicos concretos (Ej.: el tratamiento que hasta hace poco se daba a los negros norteamericanos o en Sudáfrica</a:t>
            </a:r>
            <a:r>
              <a:rPr lang="es-PE" sz="3200" b="1" i="1" dirty="0">
                <a:latin typeface="Georgia" pitchFamily="18" charset="0"/>
              </a:rPr>
              <a:t>).</a:t>
            </a:r>
            <a:endParaRPr lang="es-MX" sz="3200" b="1" i="1" dirty="0">
              <a:latin typeface="Georg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 calcmode="lin" valueType="num">
                                      <p:cBhvr>
                                        <p:cTn id="7" dur="1000" fill="hold"/>
                                        <p:tgtEl>
                                          <p:spTgt spid="15363">
                                            <p:txEl>
                                              <p:pRg st="0" end="0"/>
                                            </p:txEl>
                                          </p:spTgt>
                                        </p:tgtEl>
                                        <p:attrNameLst>
                                          <p:attrName>ppt_x</p:attrName>
                                        </p:attrNameLst>
                                      </p:cBhvr>
                                      <p:tavLst>
                                        <p:tav tm="0">
                                          <p:val>
                                            <p:strVal val="#ppt_x"/>
                                          </p:val>
                                        </p:tav>
                                        <p:tav tm="100000">
                                          <p:val>
                                            <p:strVal val="#ppt_x"/>
                                          </p:val>
                                        </p:tav>
                                      </p:tavLst>
                                    </p:anim>
                                    <p:anim calcmode="lin" valueType="num">
                                      <p:cBhvr>
                                        <p:cTn id="8" dur="1000" fill="hold"/>
                                        <p:tgtEl>
                                          <p:spTgt spid="15363">
                                            <p:txEl>
                                              <p:pRg st="0" end="0"/>
                                            </p:txEl>
                                          </p:spTgt>
                                        </p:tgtEl>
                                        <p:attrNameLst>
                                          <p:attrName>ppt_y</p:attrName>
                                        </p:attrNameLst>
                                      </p:cBhvr>
                                      <p:tavLst>
                                        <p:tav tm="0">
                                          <p:val>
                                            <p:strVal val="#ppt_y-#ppt_h/2"/>
                                          </p:val>
                                        </p:tav>
                                        <p:tav tm="100000">
                                          <p:val>
                                            <p:strVal val="#ppt_y"/>
                                          </p:val>
                                        </p:tav>
                                      </p:tavLst>
                                    </p:anim>
                                    <p:anim calcmode="lin" valueType="num">
                                      <p:cBhvr>
                                        <p:cTn id="9" dur="1000" fill="hold"/>
                                        <p:tgtEl>
                                          <p:spTgt spid="15363">
                                            <p:txEl>
                                              <p:pRg st="0" end="0"/>
                                            </p:txEl>
                                          </p:spTgt>
                                        </p:tgtEl>
                                        <p:attrNameLst>
                                          <p:attrName>ppt_w</p:attrName>
                                        </p:attrNameLst>
                                      </p:cBhvr>
                                      <p:tavLst>
                                        <p:tav tm="0">
                                          <p:val>
                                            <p:strVal val="#ppt_w"/>
                                          </p:val>
                                        </p:tav>
                                        <p:tav tm="100000">
                                          <p:val>
                                            <p:strVal val="#ppt_w"/>
                                          </p:val>
                                        </p:tav>
                                      </p:tavLst>
                                    </p:anim>
                                    <p:anim calcmode="lin" valueType="num">
                                      <p:cBhvr>
                                        <p:cTn id="10" dur="1000" fill="hold"/>
                                        <p:tgtEl>
                                          <p:spTgt spid="15363">
                                            <p:txEl>
                                              <p:pRg st="0" end="0"/>
                                            </p:txEl>
                                          </p:spTgt>
                                        </p:tgtEl>
                                        <p:attrNameLst>
                                          <p:attrName>ppt_h</p:attrName>
                                        </p:attrNameLst>
                                      </p:cBhvr>
                                      <p:tavLst>
                                        <p:tav tm="0">
                                          <p:val>
                                            <p:fltVal val="0"/>
                                          </p:val>
                                        </p:tav>
                                        <p:tav tm="100000">
                                          <p:val>
                                            <p:strVal val="#ppt_h"/>
                                          </p:val>
                                        </p:tav>
                                      </p:tavLst>
                                    </p:anim>
                                  </p:childTnLst>
                                </p:cTn>
                              </p:par>
                            </p:childTnLst>
                          </p:cTn>
                        </p:par>
                        <p:par>
                          <p:cTn id="11" fill="hold">
                            <p:stCondLst>
                              <p:cond delay="1000"/>
                            </p:stCondLst>
                            <p:childTnLst>
                              <p:par>
                                <p:cTn id="12" presetID="17" presetClass="entr" presetSubtype="1" fill="hold" grpId="0" nodeType="afterEffect">
                                  <p:stCondLst>
                                    <p:cond delay="0"/>
                                  </p:stCondLst>
                                  <p:childTnLst>
                                    <p:set>
                                      <p:cBhvr>
                                        <p:cTn id="13" dur="1" fill="hold">
                                          <p:stCondLst>
                                            <p:cond delay="0"/>
                                          </p:stCondLst>
                                        </p:cTn>
                                        <p:tgtEl>
                                          <p:spTgt spid="15363">
                                            <p:txEl>
                                              <p:pRg st="2" end="2"/>
                                            </p:txEl>
                                          </p:spTgt>
                                        </p:tgtEl>
                                        <p:attrNameLst>
                                          <p:attrName>style.visibility</p:attrName>
                                        </p:attrNameLst>
                                      </p:cBhvr>
                                      <p:to>
                                        <p:strVal val="visible"/>
                                      </p:to>
                                    </p:set>
                                    <p:anim calcmode="lin" valueType="num">
                                      <p:cBhvr>
                                        <p:cTn id="14" dur="1000" fill="hold"/>
                                        <p:tgtEl>
                                          <p:spTgt spid="15363">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15363">
                                            <p:txEl>
                                              <p:pRg st="2" end="2"/>
                                            </p:txEl>
                                          </p:spTgt>
                                        </p:tgtEl>
                                        <p:attrNameLst>
                                          <p:attrName>ppt_y</p:attrName>
                                        </p:attrNameLst>
                                      </p:cBhvr>
                                      <p:tavLst>
                                        <p:tav tm="0">
                                          <p:val>
                                            <p:strVal val="#ppt_y-#ppt_h/2"/>
                                          </p:val>
                                        </p:tav>
                                        <p:tav tm="100000">
                                          <p:val>
                                            <p:strVal val="#ppt_y"/>
                                          </p:val>
                                        </p:tav>
                                      </p:tavLst>
                                    </p:anim>
                                    <p:anim calcmode="lin" valueType="num">
                                      <p:cBhvr>
                                        <p:cTn id="16" dur="1000" fill="hold"/>
                                        <p:tgtEl>
                                          <p:spTgt spid="15363">
                                            <p:txEl>
                                              <p:pRg st="2" end="2"/>
                                            </p:txEl>
                                          </p:spTgt>
                                        </p:tgtEl>
                                        <p:attrNameLst>
                                          <p:attrName>ppt_w</p:attrName>
                                        </p:attrNameLst>
                                      </p:cBhvr>
                                      <p:tavLst>
                                        <p:tav tm="0">
                                          <p:val>
                                            <p:strVal val="#ppt_w"/>
                                          </p:val>
                                        </p:tav>
                                        <p:tav tm="100000">
                                          <p:val>
                                            <p:strVal val="#ppt_w"/>
                                          </p:val>
                                        </p:tav>
                                      </p:tavLst>
                                    </p:anim>
                                    <p:anim calcmode="lin" valueType="num">
                                      <p:cBhvr>
                                        <p:cTn id="17" dur="1000" fill="hold"/>
                                        <p:tgtEl>
                                          <p:spTgt spid="15363">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blog.laopiniondemalaga.es/eladarve/files/2006/12/discriminacion.jpg"/>
          <p:cNvPicPr>
            <a:picLocks noChangeAspect="1" noChangeArrowheads="1"/>
          </p:cNvPicPr>
          <p:nvPr/>
        </p:nvPicPr>
        <p:blipFill>
          <a:blip r:embed="rId3"/>
          <a:srcRect/>
          <a:stretch>
            <a:fillRect/>
          </a:stretch>
        </p:blipFill>
        <p:spPr bwMode="auto">
          <a:xfrm>
            <a:off x="5630781" y="2143116"/>
            <a:ext cx="3513219" cy="3214710"/>
          </a:xfrm>
          <a:prstGeom prst="rect">
            <a:avLst/>
          </a:prstGeom>
          <a:noFill/>
        </p:spPr>
      </p:pic>
      <p:sp>
        <p:nvSpPr>
          <p:cNvPr id="3" name="2 Marcador de contenido"/>
          <p:cNvSpPr>
            <a:spLocks noGrp="1"/>
          </p:cNvSpPr>
          <p:nvPr>
            <p:ph idx="4294967295"/>
          </p:nvPr>
        </p:nvSpPr>
        <p:spPr>
          <a:xfrm>
            <a:off x="71406" y="500042"/>
            <a:ext cx="6111858" cy="5643602"/>
          </a:xfrm>
        </p:spPr>
        <p:txBody>
          <a:bodyPr/>
          <a:lstStyle/>
          <a:p>
            <a:r>
              <a:rPr lang="es-PE" sz="2800" dirty="0" smtClean="0"/>
              <a:t>La discriminación se ha ejercido siempre sobre todo aquello que se aparta, aquello que es diferente de lo hegemónico ya sea en lo social, en lo político o cultural.</a:t>
            </a:r>
          </a:p>
          <a:p>
            <a:pPr lvl="1"/>
            <a:r>
              <a:rPr lang="es-PE" i="1" dirty="0" smtClean="0">
                <a:solidFill>
                  <a:srgbClr val="FFFF00"/>
                </a:solidFill>
              </a:rPr>
              <a:t>Lo "diferente" por razones de nacionalidad, religión, raza, elección sexual, edad, etc.</a:t>
            </a:r>
          </a:p>
          <a:p>
            <a:pPr lvl="1"/>
            <a:r>
              <a:rPr lang="es-PE" i="1" dirty="0" smtClean="0">
                <a:solidFill>
                  <a:srgbClr val="FFFF00"/>
                </a:solidFill>
              </a:rPr>
              <a:t>Lo "diferente" en razón de su condición social o económica: los excluidos: los pobres.</a:t>
            </a:r>
          </a:p>
          <a:p>
            <a:pPr lvl="1"/>
            <a:r>
              <a:rPr lang="es-PE" i="1" dirty="0" smtClean="0">
                <a:solidFill>
                  <a:srgbClr val="FFFF00"/>
                </a:solidFill>
              </a:rPr>
              <a:t>Lo "diferente" en función del sexo: las mujeres.</a:t>
            </a:r>
          </a:p>
          <a:p>
            <a:endParaRPr lang="es-ES"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1625" y="285728"/>
            <a:ext cx="8540750" cy="4422775"/>
          </a:xfrm>
        </p:spPr>
        <p:txBody>
          <a:bodyPr/>
          <a:lstStyle/>
          <a:p>
            <a:r>
              <a:rPr lang="es-PE" sz="2800" b="1" dirty="0" smtClean="0"/>
              <a:t>Toda discriminación está basada en lo que se denomina el </a:t>
            </a:r>
            <a:r>
              <a:rPr lang="es-PE" sz="2800" b="1" i="1" dirty="0" smtClean="0">
                <a:solidFill>
                  <a:srgbClr val="FFFF00"/>
                </a:solidFill>
              </a:rPr>
              <a:t>prejuicio</a:t>
            </a:r>
            <a:r>
              <a:rPr lang="es-PE" sz="2800" b="1" dirty="0" smtClean="0"/>
              <a:t>: nombre lo indica, son conceptos previos al razonamiento. </a:t>
            </a:r>
          </a:p>
          <a:p>
            <a:pPr>
              <a:buNone/>
            </a:pPr>
            <a:endParaRPr lang="es-PE" sz="1800" b="1" dirty="0" smtClean="0"/>
          </a:p>
          <a:p>
            <a:r>
              <a:rPr lang="es-PE" sz="2800" b="1" dirty="0" smtClean="0"/>
              <a:t>La Reunión de Expertos que aprobó en París la "Declaración sobre la Raza y los Prejuicios Raciales", dijo en su declaración final lo siguiente": </a:t>
            </a:r>
            <a:r>
              <a:rPr lang="es-PE" sz="2800" b="1" i="1" dirty="0" smtClean="0">
                <a:solidFill>
                  <a:srgbClr val="FFFF00"/>
                </a:solidFill>
              </a:rPr>
              <a:t>Los problemas humanos derivados de las relaciones llamadas raciales, son de origen social y no biológico.</a:t>
            </a:r>
            <a:endParaRPr lang="es-ES" sz="2800" b="1" i="1" dirty="0">
              <a:solidFill>
                <a:srgbClr val="FFFF00"/>
              </a:solidFill>
            </a:endParaRPr>
          </a:p>
        </p:txBody>
      </p:sp>
      <p:pic>
        <p:nvPicPr>
          <p:cNvPr id="4098" name="Picture 2" descr="http://www.educared.org.ar/vicaria/wl/archivo/220_Racismo.jpg"/>
          <p:cNvPicPr>
            <a:picLocks noChangeAspect="1" noChangeArrowheads="1"/>
          </p:cNvPicPr>
          <p:nvPr/>
        </p:nvPicPr>
        <p:blipFill>
          <a:blip r:embed="rId3"/>
          <a:srcRect/>
          <a:stretch>
            <a:fillRect/>
          </a:stretch>
        </p:blipFill>
        <p:spPr bwMode="auto">
          <a:xfrm>
            <a:off x="2571736" y="4667228"/>
            <a:ext cx="4143404" cy="211935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Rectangle 4"/>
          <p:cNvSpPr>
            <a:spLocks noGrp="1" noRot="1" noChangeArrowheads="1"/>
          </p:cNvSpPr>
          <p:nvPr>
            <p:ph type="title"/>
          </p:nvPr>
        </p:nvSpPr>
        <p:spPr/>
        <p:txBody>
          <a:bodyPr/>
          <a:lstStyle/>
          <a:p>
            <a:r>
              <a:rPr lang="es-ES" sz="2400" b="1">
                <a:solidFill>
                  <a:schemeClr val="tx1"/>
                </a:solidFill>
              </a:rPr>
              <a:t>Para comprender la situación socio cultural del país, el problema de la discriminación es gravitante. Se trata de discriminación racial y étnica.</a:t>
            </a:r>
          </a:p>
        </p:txBody>
      </p:sp>
      <p:sp>
        <p:nvSpPr>
          <p:cNvPr id="53253" name="Rectangle 5"/>
          <p:cNvSpPr>
            <a:spLocks noGrp="1" noRot="1" noChangeArrowheads="1"/>
          </p:cNvSpPr>
          <p:nvPr>
            <p:ph type="body" sz="half" idx="1"/>
          </p:nvPr>
        </p:nvSpPr>
        <p:spPr/>
        <p:txBody>
          <a:bodyPr/>
          <a:lstStyle/>
          <a:p>
            <a:r>
              <a:rPr lang="es-ES" b="1" i="1">
                <a:solidFill>
                  <a:srgbClr val="FFFF00"/>
                </a:solidFill>
              </a:rPr>
              <a:t>DISCRIMINACION RACIAL</a:t>
            </a:r>
            <a:r>
              <a:rPr lang="es-ES">
                <a:solidFill>
                  <a:srgbClr val="FFFF00"/>
                </a:solidFill>
              </a:rPr>
              <a:t>: alude a la valoración del fenotipo blanco o europeo (color de piel, talla, cabellos, ojos, etc.) y la desestimación de la del nativo.</a:t>
            </a:r>
          </a:p>
        </p:txBody>
      </p:sp>
      <p:sp>
        <p:nvSpPr>
          <p:cNvPr id="53254" name="Rectangle 6"/>
          <p:cNvSpPr>
            <a:spLocks noGrp="1" noRot="1" noChangeArrowheads="1"/>
          </p:cNvSpPr>
          <p:nvPr>
            <p:ph type="body" sz="half" idx="2"/>
          </p:nvPr>
        </p:nvSpPr>
        <p:spPr>
          <a:xfrm>
            <a:off x="4643438" y="1700213"/>
            <a:ext cx="4194175" cy="3600450"/>
          </a:xfrm>
        </p:spPr>
        <p:txBody>
          <a:bodyPr/>
          <a:lstStyle/>
          <a:p>
            <a:r>
              <a:rPr lang="es-ES" b="1" i="1">
                <a:solidFill>
                  <a:srgbClr val="FFFF00"/>
                </a:solidFill>
              </a:rPr>
              <a:t>DISCRIMINACION ETNICA</a:t>
            </a:r>
            <a:r>
              <a:rPr lang="es-ES">
                <a:solidFill>
                  <a:srgbClr val="FFFF00"/>
                </a:solidFill>
              </a:rPr>
              <a:t>: se refiere a la sobre valoración de la cultura occidental (costumbres, lengua, técnicas, etc.) en detrimento de las costumbres nativas.</a:t>
            </a:r>
          </a:p>
        </p:txBody>
      </p:sp>
      <p:pic>
        <p:nvPicPr>
          <p:cNvPr id="53255" name="Picture 7" descr="j0409365"/>
          <p:cNvPicPr>
            <a:picLocks noChangeAspect="1" noChangeArrowheads="1"/>
          </p:cNvPicPr>
          <p:nvPr/>
        </p:nvPicPr>
        <p:blipFill>
          <a:blip r:embed="rId3" cstate="print"/>
          <a:srcRect/>
          <a:stretch>
            <a:fillRect/>
          </a:stretch>
        </p:blipFill>
        <p:spPr bwMode="auto">
          <a:xfrm>
            <a:off x="2771775" y="4724400"/>
            <a:ext cx="1249363" cy="1873250"/>
          </a:xfrm>
          <a:prstGeom prst="rect">
            <a:avLst/>
          </a:prstGeom>
          <a:noFill/>
        </p:spPr>
      </p:pic>
      <p:pic>
        <p:nvPicPr>
          <p:cNvPr id="53256" name="Picture 8" descr="http://tbn0.google.com/images?q=tbn:YucTiYtI-n8DWM:http://infoalternativa.com.ar/hoy/images/stories/stories/varios3/indigenas.jpg">
            <a:hlinkClick r:id="rId4"/>
          </p:cNvPr>
          <p:cNvPicPr>
            <a:picLocks noChangeAspect="1" noChangeArrowheads="1"/>
          </p:cNvPicPr>
          <p:nvPr/>
        </p:nvPicPr>
        <p:blipFill>
          <a:blip r:embed="rId5" r:link="rId6"/>
          <a:srcRect/>
          <a:stretch>
            <a:fillRect/>
          </a:stretch>
        </p:blipFill>
        <p:spPr bwMode="auto">
          <a:xfrm>
            <a:off x="6372225" y="5300663"/>
            <a:ext cx="1871663" cy="13684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fade">
                                      <p:cBhvr>
                                        <p:cTn id="7" dur="500"/>
                                        <p:tgtEl>
                                          <p:spTgt spid="53252"/>
                                        </p:tgtEl>
                                      </p:cBhvr>
                                    </p:animEffect>
                                  </p:childTnLst>
                                </p:cTn>
                              </p:par>
                            </p:childTnLst>
                          </p:cTn>
                        </p:par>
                        <p:par>
                          <p:cTn id="8" fill="hold">
                            <p:stCondLst>
                              <p:cond delay="500"/>
                            </p:stCondLst>
                            <p:childTnLst>
                              <p:par>
                                <p:cTn id="9" presetID="20" presetClass="entr" presetSubtype="0" fill="hold" grpId="0" nodeType="afterEffect">
                                  <p:stCondLst>
                                    <p:cond delay="0"/>
                                  </p:stCondLst>
                                  <p:childTnLst>
                                    <p:set>
                                      <p:cBhvr>
                                        <p:cTn id="10" dur="1" fill="hold">
                                          <p:stCondLst>
                                            <p:cond delay="0"/>
                                          </p:stCondLst>
                                        </p:cTn>
                                        <p:tgtEl>
                                          <p:spTgt spid="53253">
                                            <p:txEl>
                                              <p:pRg st="0" end="0"/>
                                            </p:txEl>
                                          </p:spTgt>
                                        </p:tgtEl>
                                        <p:attrNameLst>
                                          <p:attrName>style.visibility</p:attrName>
                                        </p:attrNameLst>
                                      </p:cBhvr>
                                      <p:to>
                                        <p:strVal val="visible"/>
                                      </p:to>
                                    </p:set>
                                    <p:animEffect transition="in" filter="wedge">
                                      <p:cBhvr>
                                        <p:cTn id="11" dur="1000"/>
                                        <p:tgtEl>
                                          <p:spTgt spid="53253">
                                            <p:txEl>
                                              <p:pRg st="0" end="0"/>
                                            </p:txEl>
                                          </p:spTgt>
                                        </p:tgtEl>
                                      </p:cBhvr>
                                    </p:animEffect>
                                  </p:childTnLst>
                                </p:cTn>
                              </p:par>
                              <p:par>
                                <p:cTn id="12" presetID="9" presetClass="entr" presetSubtype="0" fill="hold" nodeType="withEffect">
                                  <p:stCondLst>
                                    <p:cond delay="0"/>
                                  </p:stCondLst>
                                  <p:childTnLst>
                                    <p:set>
                                      <p:cBhvr>
                                        <p:cTn id="13" dur="1" fill="hold">
                                          <p:stCondLst>
                                            <p:cond delay="0"/>
                                          </p:stCondLst>
                                        </p:cTn>
                                        <p:tgtEl>
                                          <p:spTgt spid="53255"/>
                                        </p:tgtEl>
                                        <p:attrNameLst>
                                          <p:attrName>style.visibility</p:attrName>
                                        </p:attrNameLst>
                                      </p:cBhvr>
                                      <p:to>
                                        <p:strVal val="visible"/>
                                      </p:to>
                                    </p:set>
                                    <p:animEffect transition="in" filter="dissolve">
                                      <p:cBhvr>
                                        <p:cTn id="14" dur="500"/>
                                        <p:tgtEl>
                                          <p:spTgt spid="53255"/>
                                        </p:tgtEl>
                                      </p:cBhvr>
                                    </p:animEffect>
                                  </p:childTnLst>
                                </p:cTn>
                              </p:par>
                            </p:childTnLst>
                          </p:cTn>
                        </p:par>
                        <p:par>
                          <p:cTn id="15" fill="hold">
                            <p:stCondLst>
                              <p:cond delay="1500"/>
                            </p:stCondLst>
                            <p:childTnLst>
                              <p:par>
                                <p:cTn id="16" presetID="20" presetClass="entr" presetSubtype="0" fill="hold" grpId="0" nodeType="afterEffect">
                                  <p:stCondLst>
                                    <p:cond delay="0"/>
                                  </p:stCondLst>
                                  <p:childTnLst>
                                    <p:set>
                                      <p:cBhvr>
                                        <p:cTn id="17" dur="1" fill="hold">
                                          <p:stCondLst>
                                            <p:cond delay="0"/>
                                          </p:stCondLst>
                                        </p:cTn>
                                        <p:tgtEl>
                                          <p:spTgt spid="53254">
                                            <p:txEl>
                                              <p:pRg st="0" end="0"/>
                                            </p:txEl>
                                          </p:spTgt>
                                        </p:tgtEl>
                                        <p:attrNameLst>
                                          <p:attrName>style.visibility</p:attrName>
                                        </p:attrNameLst>
                                      </p:cBhvr>
                                      <p:to>
                                        <p:strVal val="visible"/>
                                      </p:to>
                                    </p:set>
                                    <p:animEffect transition="in" filter="wedge">
                                      <p:cBhvr>
                                        <p:cTn id="18" dur="1000"/>
                                        <p:tgtEl>
                                          <p:spTgt spid="53254">
                                            <p:txEl>
                                              <p:pRg st="0" end="0"/>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53256"/>
                                        </p:tgtEl>
                                        <p:attrNameLst>
                                          <p:attrName>style.visibility</p:attrName>
                                        </p:attrNameLst>
                                      </p:cBhvr>
                                      <p:to>
                                        <p:strVal val="visible"/>
                                      </p:to>
                                    </p:set>
                                    <p:animEffect transition="in" filter="dissolve">
                                      <p:cBhvr>
                                        <p:cTn id="21" dur="500"/>
                                        <p:tgtEl>
                                          <p:spTgt spid="53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2" grpId="0"/>
      <p:bldP spid="53253" grpId="0" build="p"/>
      <p:bldP spid="5325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7" y="214290"/>
            <a:ext cx="8455055" cy="1339873"/>
          </a:xfrm>
        </p:spPr>
        <p:txBody>
          <a:bodyPr/>
          <a:lstStyle/>
          <a:p>
            <a:r>
              <a:rPr lang="es-ES" sz="4000" b="1" dirty="0" smtClean="0">
                <a:solidFill>
                  <a:srgbClr val="FFFF00"/>
                </a:solidFill>
              </a:rPr>
              <a:t>Mecanismos básicos que operan para ejercer la discriminación:</a:t>
            </a:r>
            <a:endParaRPr lang="es-ES" sz="4000" b="1" dirty="0">
              <a:solidFill>
                <a:srgbClr val="FFFF00"/>
              </a:solidFill>
            </a:endParaRPr>
          </a:p>
        </p:txBody>
      </p:sp>
      <p:sp>
        <p:nvSpPr>
          <p:cNvPr id="3" name="2 Marcador de contenido"/>
          <p:cNvSpPr>
            <a:spLocks noGrp="1"/>
          </p:cNvSpPr>
          <p:nvPr>
            <p:ph idx="1"/>
          </p:nvPr>
        </p:nvSpPr>
        <p:spPr/>
        <p:txBody>
          <a:bodyPr/>
          <a:lstStyle/>
          <a:p>
            <a:r>
              <a:rPr lang="es-PE" dirty="0" smtClean="0">
                <a:solidFill>
                  <a:srgbClr val="FFFF00"/>
                </a:solidFill>
              </a:rPr>
              <a:t>El aparato educacional</a:t>
            </a:r>
            <a:r>
              <a:rPr lang="es-PE" dirty="0" smtClean="0"/>
              <a:t>: </a:t>
            </a:r>
            <a:r>
              <a:rPr lang="es-PE" i="1" dirty="0" smtClean="0"/>
              <a:t>La escuela ha sido concebida como reproductora de los modelos sociales patriarcales y jerárquicos. </a:t>
            </a:r>
            <a:endParaRPr lang="es-PE" dirty="0" smtClean="0"/>
          </a:p>
          <a:p>
            <a:r>
              <a:rPr lang="es-PE" dirty="0" smtClean="0">
                <a:solidFill>
                  <a:srgbClr val="FFFF00"/>
                </a:solidFill>
              </a:rPr>
              <a:t>El lenguaje</a:t>
            </a:r>
            <a:r>
              <a:rPr lang="es-PE" dirty="0" smtClean="0"/>
              <a:t>:  </a:t>
            </a:r>
            <a:r>
              <a:rPr lang="es-PE" i="1" dirty="0" smtClean="0"/>
              <a:t>mecanismo de producción y reproducción simbólica e ideológica: reproduce y refuerza la discriminación y los prejuicios. </a:t>
            </a:r>
          </a:p>
          <a:p>
            <a:pPr lvl="1"/>
            <a:r>
              <a:rPr lang="es-PE" sz="2400" i="1" dirty="0" smtClean="0"/>
              <a:t>Por ejemplo: "hombre público" es una persona de bien, preocupado por el bienestar de la sociedad, "mujer pública" es una prostituta.</a:t>
            </a:r>
            <a:endParaRPr lang="es-ES" sz="2400" i="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Nubes">
  <a:themeElements>
    <a:clrScheme name="Nubes 1">
      <a:dk1>
        <a:srgbClr val="4D4D4D"/>
      </a:dk1>
      <a:lt1>
        <a:srgbClr val="FFFFFF"/>
      </a:lt1>
      <a:dk2>
        <a:srgbClr val="0000A4"/>
      </a:dk2>
      <a:lt2>
        <a:srgbClr val="B7E7FF"/>
      </a:lt2>
      <a:accent1>
        <a:srgbClr val="0099CC"/>
      </a:accent1>
      <a:accent2>
        <a:srgbClr val="00CC99"/>
      </a:accent2>
      <a:accent3>
        <a:srgbClr val="AAAACF"/>
      </a:accent3>
      <a:accent4>
        <a:srgbClr val="DADADA"/>
      </a:accent4>
      <a:accent5>
        <a:srgbClr val="AACAE2"/>
      </a:accent5>
      <a:accent6>
        <a:srgbClr val="00B98A"/>
      </a:accent6>
      <a:hlink>
        <a:srgbClr val="FFCC00"/>
      </a:hlink>
      <a:folHlink>
        <a:srgbClr val="EE941C"/>
      </a:folHlink>
    </a:clrScheme>
    <a:fontScheme name="Nub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ubes 1">
        <a:dk1>
          <a:srgbClr val="4D4D4D"/>
        </a:dk1>
        <a:lt1>
          <a:srgbClr val="FFFFFF"/>
        </a:lt1>
        <a:dk2>
          <a:srgbClr val="0000A4"/>
        </a:dk2>
        <a:lt2>
          <a:srgbClr val="B7E7FF"/>
        </a:lt2>
        <a:accent1>
          <a:srgbClr val="0099CC"/>
        </a:accent1>
        <a:accent2>
          <a:srgbClr val="00CC99"/>
        </a:accent2>
        <a:accent3>
          <a:srgbClr val="AAAACF"/>
        </a:accent3>
        <a:accent4>
          <a:srgbClr val="DADADA"/>
        </a:accent4>
        <a:accent5>
          <a:srgbClr val="AACAE2"/>
        </a:accent5>
        <a:accent6>
          <a:srgbClr val="00B98A"/>
        </a:accent6>
        <a:hlink>
          <a:srgbClr val="FFCC00"/>
        </a:hlink>
        <a:folHlink>
          <a:srgbClr val="EE941C"/>
        </a:folHlink>
      </a:clrScheme>
      <a:clrMap bg1="dk2" tx1="lt1" bg2="dk1" tx2="lt2" accent1="accent1" accent2="accent2" accent3="accent3" accent4="accent4" accent5="accent5" accent6="accent6" hlink="hlink" folHlink="folHlink"/>
    </a:extraClrScheme>
    <a:extraClrScheme>
      <a:clrScheme name="Nubes 2">
        <a:dk1>
          <a:srgbClr val="000066"/>
        </a:dk1>
        <a:lt1>
          <a:srgbClr val="FFFFFF"/>
        </a:lt1>
        <a:dk2>
          <a:srgbClr val="00A2DC"/>
        </a:dk2>
        <a:lt2>
          <a:srgbClr val="FFFFFF"/>
        </a:lt2>
        <a:accent1>
          <a:srgbClr val="0079A4"/>
        </a:accent1>
        <a:accent2>
          <a:srgbClr val="33CCCC"/>
        </a:accent2>
        <a:accent3>
          <a:srgbClr val="AACEEB"/>
        </a:accent3>
        <a:accent4>
          <a:srgbClr val="DADADA"/>
        </a:accent4>
        <a:accent5>
          <a:srgbClr val="AABECF"/>
        </a:accent5>
        <a:accent6>
          <a:srgbClr val="2DB9B9"/>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Nubes 3">
        <a:dk1>
          <a:srgbClr val="010199"/>
        </a:dk1>
        <a:lt1>
          <a:srgbClr val="FFFFFF"/>
        </a:lt1>
        <a:dk2>
          <a:srgbClr val="000092"/>
        </a:dk2>
        <a:lt2>
          <a:srgbClr val="CCFFFF"/>
        </a:lt2>
        <a:accent1>
          <a:srgbClr val="66CCFF"/>
        </a:accent1>
        <a:accent2>
          <a:srgbClr val="2EBDBA"/>
        </a:accent2>
        <a:accent3>
          <a:srgbClr val="AAAAC7"/>
        </a:accent3>
        <a:accent4>
          <a:srgbClr val="DADADA"/>
        </a:accent4>
        <a:accent5>
          <a:srgbClr val="B8E2FF"/>
        </a:accent5>
        <a:accent6>
          <a:srgbClr val="29ABA8"/>
        </a:accent6>
        <a:hlink>
          <a:srgbClr val="66FFFF"/>
        </a:hlink>
        <a:folHlink>
          <a:srgbClr val="CC99FF"/>
        </a:folHlink>
      </a:clrScheme>
      <a:clrMap bg1="dk2" tx1="lt1" bg2="dk1" tx2="lt2" accent1="accent1" accent2="accent2" accent3="accent3" accent4="accent4" accent5="accent5" accent6="accent6" hlink="hlink" folHlink="folHlink"/>
    </a:extraClrScheme>
    <a:extraClrScheme>
      <a:clrScheme name="Nubes 4">
        <a:dk1>
          <a:srgbClr val="000000"/>
        </a:dk1>
        <a:lt1>
          <a:srgbClr val="FFFFFF"/>
        </a:lt1>
        <a:dk2>
          <a:srgbClr val="006A67"/>
        </a:dk2>
        <a:lt2>
          <a:srgbClr val="FFFFCC"/>
        </a:lt2>
        <a:accent1>
          <a:srgbClr val="33CCCC"/>
        </a:accent1>
        <a:accent2>
          <a:srgbClr val="6D6FC7"/>
        </a:accent2>
        <a:accent3>
          <a:srgbClr val="AAB9B8"/>
        </a:accent3>
        <a:accent4>
          <a:srgbClr val="DADADA"/>
        </a:accent4>
        <a:accent5>
          <a:srgbClr val="ADE2E2"/>
        </a:accent5>
        <a:accent6>
          <a:srgbClr val="6264B4"/>
        </a:accent6>
        <a:hlink>
          <a:srgbClr val="00FFFF"/>
        </a:hlink>
        <a:folHlink>
          <a:srgbClr val="00CC66"/>
        </a:folHlink>
      </a:clrScheme>
      <a:clrMap bg1="dk2" tx1="lt1" bg2="dk1" tx2="lt2" accent1="accent1" accent2="accent2" accent3="accent3" accent4="accent4" accent5="accent5" accent6="accent6" hlink="hlink" folHlink="folHlink"/>
    </a:extraClrScheme>
    <a:extraClrScheme>
      <a:clrScheme name="Nubes 5">
        <a:dk1>
          <a:srgbClr val="4D4D4D"/>
        </a:dk1>
        <a:lt1>
          <a:srgbClr val="FFFFFF"/>
        </a:lt1>
        <a:dk2>
          <a:srgbClr val="650BB7"/>
        </a:dk2>
        <a:lt2>
          <a:srgbClr val="FFFFFF"/>
        </a:lt2>
        <a:accent1>
          <a:srgbClr val="FF66FF"/>
        </a:accent1>
        <a:accent2>
          <a:srgbClr val="666699"/>
        </a:accent2>
        <a:accent3>
          <a:srgbClr val="B8AAD8"/>
        </a:accent3>
        <a:accent4>
          <a:srgbClr val="DADADA"/>
        </a:accent4>
        <a:accent5>
          <a:srgbClr val="FFB8FF"/>
        </a:accent5>
        <a:accent6>
          <a:srgbClr val="5C5C8A"/>
        </a:accent6>
        <a:hlink>
          <a:srgbClr val="E9E9FF"/>
        </a:hlink>
        <a:folHlink>
          <a:srgbClr val="CCECFF"/>
        </a:folHlink>
      </a:clrScheme>
      <a:clrMap bg1="dk2" tx1="lt1" bg2="dk1" tx2="lt2" accent1="accent1" accent2="accent2" accent3="accent3" accent4="accent4" accent5="accent5" accent6="accent6" hlink="hlink" folHlink="folHlink"/>
    </a:extraClrScheme>
    <a:extraClrScheme>
      <a:clrScheme name="Nubes 6">
        <a:dk1>
          <a:srgbClr val="FFFFFF"/>
        </a:dk1>
        <a:lt1>
          <a:srgbClr val="FFFFFF"/>
        </a:lt1>
        <a:dk2>
          <a:srgbClr val="005000"/>
        </a:dk2>
        <a:lt2>
          <a:srgbClr val="DCEAAE"/>
        </a:lt2>
        <a:accent1>
          <a:srgbClr val="99CC00"/>
        </a:accent1>
        <a:accent2>
          <a:srgbClr val="6F801A"/>
        </a:accent2>
        <a:accent3>
          <a:srgbClr val="AAB3AA"/>
        </a:accent3>
        <a:accent4>
          <a:srgbClr val="DADADA"/>
        </a:accent4>
        <a:accent5>
          <a:srgbClr val="CAE2AA"/>
        </a:accent5>
        <a:accent6>
          <a:srgbClr val="647316"/>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Nubes 7">
        <a:dk1>
          <a:srgbClr val="4F4F77"/>
        </a:dk1>
        <a:lt1>
          <a:srgbClr val="FFFFFF"/>
        </a:lt1>
        <a:dk2>
          <a:srgbClr val="7979A5"/>
        </a:dk2>
        <a:lt2>
          <a:srgbClr val="F3F3FF"/>
        </a:lt2>
        <a:accent1>
          <a:srgbClr val="5D5D8B"/>
        </a:accent1>
        <a:accent2>
          <a:srgbClr val="66CCFF"/>
        </a:accent2>
        <a:accent3>
          <a:srgbClr val="BEBECF"/>
        </a:accent3>
        <a:accent4>
          <a:srgbClr val="DADADA"/>
        </a:accent4>
        <a:accent5>
          <a:srgbClr val="B6B6C4"/>
        </a:accent5>
        <a:accent6>
          <a:srgbClr val="5CB9E7"/>
        </a:accent6>
        <a:hlink>
          <a:srgbClr val="CCECFF"/>
        </a:hlink>
        <a:folHlink>
          <a:srgbClr val="FFFFCC"/>
        </a:folHlink>
      </a:clrScheme>
      <a:clrMap bg1="dk2" tx1="lt1" bg2="dk1" tx2="lt2" accent1="accent1" accent2="accent2" accent3="accent3" accent4="accent4" accent5="accent5" accent6="accent6" hlink="hlink" folHlink="folHlink"/>
    </a:extraClrScheme>
    <a:extraClrScheme>
      <a:clrScheme name="Nubes 8">
        <a:dk1>
          <a:srgbClr val="000000"/>
        </a:dk1>
        <a:lt1>
          <a:srgbClr val="B9B9B9"/>
        </a:lt1>
        <a:dk2>
          <a:srgbClr val="8A8472"/>
        </a:dk2>
        <a:lt2>
          <a:srgbClr val="4D4D4D"/>
        </a:lt2>
        <a:accent1>
          <a:srgbClr val="EDEEE2"/>
        </a:accent1>
        <a:accent2>
          <a:srgbClr val="7FAA7E"/>
        </a:accent2>
        <a:accent3>
          <a:srgbClr val="D9D9D9"/>
        </a:accent3>
        <a:accent4>
          <a:srgbClr val="000000"/>
        </a:accent4>
        <a:accent5>
          <a:srgbClr val="F4F5EE"/>
        </a:accent5>
        <a:accent6>
          <a:srgbClr val="729A72"/>
        </a:accent6>
        <a:hlink>
          <a:srgbClr val="008000"/>
        </a:hlink>
        <a:folHlink>
          <a:srgbClr val="989400"/>
        </a:folHlink>
      </a:clrScheme>
      <a:clrMap bg1="lt1" tx1="dk1" bg2="lt2" tx2="dk2" accent1="accent1" accent2="accent2" accent3="accent3" accent4="accent4" accent5="accent5" accent6="accent6" hlink="hlink" folHlink="folHlink"/>
    </a:extraClrScheme>
    <a:extraClrScheme>
      <a:clrScheme name="Nubes 9">
        <a:dk1>
          <a:srgbClr val="000000"/>
        </a:dk1>
        <a:lt1>
          <a:srgbClr val="FEA24E"/>
        </a:lt1>
        <a:dk2>
          <a:srgbClr val="CC6600"/>
        </a:dk2>
        <a:lt2>
          <a:srgbClr val="808080"/>
        </a:lt2>
        <a:accent1>
          <a:srgbClr val="FBEECD"/>
        </a:accent1>
        <a:accent2>
          <a:srgbClr val="ECD044"/>
        </a:accent2>
        <a:accent3>
          <a:srgbClr val="FECEB2"/>
        </a:accent3>
        <a:accent4>
          <a:srgbClr val="000000"/>
        </a:accent4>
        <a:accent5>
          <a:srgbClr val="FDF5E3"/>
        </a:accent5>
        <a:accent6>
          <a:srgbClr val="D6BC3D"/>
        </a:accent6>
        <a:hlink>
          <a:srgbClr val="E42B00"/>
        </a:hlink>
        <a:folHlink>
          <a:srgbClr val="9966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Clouds</Template>
  <TotalTime>408</TotalTime>
  <Words>1315</Words>
  <Application>Microsoft Office PowerPoint</Application>
  <PresentationFormat>Presentación en pantalla (4:3)</PresentationFormat>
  <Paragraphs>102</Paragraphs>
  <Slides>23</Slides>
  <Notes>23</Notes>
  <HiddenSlides>0</HiddenSlides>
  <MMClips>0</MMClips>
  <ScaleCrop>false</ScaleCrop>
  <HeadingPairs>
    <vt:vector size="4" baseType="variant">
      <vt:variant>
        <vt:lpstr>Tema</vt:lpstr>
      </vt:variant>
      <vt:variant>
        <vt:i4>1</vt:i4>
      </vt:variant>
      <vt:variant>
        <vt:lpstr>Títulos de diapositiva</vt:lpstr>
      </vt:variant>
      <vt:variant>
        <vt:i4>23</vt:i4>
      </vt:variant>
    </vt:vector>
  </HeadingPairs>
  <TitlesOfParts>
    <vt:vector size="24" baseType="lpstr">
      <vt:lpstr>Nubes</vt:lpstr>
      <vt:lpstr>DISCRIMINACION – RACISMO - XENOFOBIA</vt:lpstr>
      <vt:lpstr>IDEAS INTRODUCTORIAS</vt:lpstr>
      <vt:lpstr>Diapositiva 3</vt:lpstr>
      <vt:lpstr>La discriminación </vt:lpstr>
      <vt:lpstr>Diapositiva 5</vt:lpstr>
      <vt:lpstr>Diapositiva 6</vt:lpstr>
      <vt:lpstr>Diapositiva 7</vt:lpstr>
      <vt:lpstr>Para comprender la situación socio cultural del país, el problema de la discriminación es gravitante. Se trata de discriminación racial y étnica.</vt:lpstr>
      <vt:lpstr>Mecanismos básicos que operan para ejercer la discriminación:</vt:lpstr>
      <vt:lpstr>DISCRIMINACION Y EDUCACION</vt:lpstr>
      <vt:lpstr>PROPUESTA DEL SISTEMA EDUCATIVO </vt:lpstr>
      <vt:lpstr>El “indio” y la educación</vt:lpstr>
      <vt:lpstr>Escuela y discriminación</vt:lpstr>
      <vt:lpstr>Educación y Movilidad Social</vt:lpstr>
      <vt:lpstr>Nueva visión del país</vt:lpstr>
      <vt:lpstr>La xenofobia </vt:lpstr>
      <vt:lpstr>El racismo </vt:lpstr>
      <vt:lpstr>Diapositiva 18</vt:lpstr>
      <vt:lpstr>Declaración de la UNESCO</vt:lpstr>
      <vt:lpstr>Diapositiva 20</vt:lpstr>
      <vt:lpstr>Diapositiva 21</vt:lpstr>
      <vt:lpstr>Diapositiva 22</vt:lpstr>
      <vt:lpstr>Diapositiva 23</vt:lpstr>
    </vt:vector>
  </TitlesOfParts>
  <Company>AIDER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DISCRIMINACION – RACISMO - XENOFOBIA</dc:title>
  <dc:creator>Jaime Nalvarte Armas</dc:creator>
  <cp:lastModifiedBy>Yolita</cp:lastModifiedBy>
  <cp:revision>93</cp:revision>
  <dcterms:created xsi:type="dcterms:W3CDTF">2004-05-05T23:34:15Z</dcterms:created>
  <dcterms:modified xsi:type="dcterms:W3CDTF">2009-06-06T16:59:59Z</dcterms:modified>
</cp:coreProperties>
</file>